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82" r:id="rId4"/>
    <p:sldId id="277" r:id="rId5"/>
    <p:sldId id="278" r:id="rId6"/>
    <p:sldId id="284" r:id="rId7"/>
    <p:sldId id="266" r:id="rId8"/>
    <p:sldId id="283" r:id="rId9"/>
    <p:sldId id="267" r:id="rId10"/>
    <p:sldId id="269" r:id="rId11"/>
    <p:sldId id="258" r:id="rId12"/>
    <p:sldId id="275" r:id="rId13"/>
    <p:sldId id="273" r:id="rId14"/>
    <p:sldId id="276" r:id="rId15"/>
    <p:sldId id="272" r:id="rId16"/>
    <p:sldId id="279" r:id="rId17"/>
    <p:sldId id="281" r:id="rId18"/>
    <p:sldId id="285" r:id="rId19"/>
    <p:sldId id="286" r:id="rId20"/>
    <p:sldId id="287" r:id="rId21"/>
    <p:sldId id="288" r:id="rId22"/>
    <p:sldId id="289" r:id="rId23"/>
    <p:sldId id="290" r:id="rId24"/>
    <p:sldId id="291" r:id="rId25"/>
    <p:sldId id="259" r:id="rId26"/>
    <p:sldId id="270" r:id="rId27"/>
    <p:sldId id="271" r:id="rId28"/>
    <p:sldId id="292" r:id="rId2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339"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5C148479-0F5B-422F-A7DD-B37BCB00C7BA}" type="datetimeFigureOut">
              <a:rPr lang="en-GB" smtClean="0"/>
              <a:t>27/08/2019</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910202E6-9C27-4CA4-9151-E4FAA71CB488}" type="slidenum">
              <a:rPr lang="en-GB" smtClean="0"/>
              <a:t>‹#›</a:t>
            </a:fld>
            <a:endParaRPr lang="en-GB"/>
          </a:p>
        </p:txBody>
      </p:sp>
    </p:spTree>
    <p:extLst>
      <p:ext uri="{BB962C8B-B14F-4D97-AF65-F5344CB8AC3E}">
        <p14:creationId xmlns:p14="http://schemas.microsoft.com/office/powerpoint/2010/main" val="114132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368A40D-19C3-4BFA-B932-D5D8AF465895}" type="datetimeFigureOut">
              <a:rPr lang="en-GB" smtClean="0"/>
              <a:t>27/08/2019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E86E5722-A51A-42AA-9AB5-159BFA33DC77}" type="slidenum">
              <a:rPr lang="en-GB" smtClean="0"/>
              <a:t>‹#›</a:t>
            </a:fld>
            <a:endParaRPr lang="en-GB"/>
          </a:p>
        </p:txBody>
      </p:sp>
    </p:spTree>
    <p:extLst>
      <p:ext uri="{BB962C8B-B14F-4D97-AF65-F5344CB8AC3E}">
        <p14:creationId xmlns:p14="http://schemas.microsoft.com/office/powerpoint/2010/main" val="32773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Empathy begins with understanding life from another person's perspective. Nobody has an objective experience of reality. It's all through our own individual prisms. Sterling K. Brown – an American Actor</a:t>
            </a:r>
            <a:br>
              <a:rPr lang="en-GB" dirty="0"/>
            </a:br>
            <a:r>
              <a:rPr lang="en-GB" sz="1200" b="0" i="0" kern="1200" dirty="0">
                <a:solidFill>
                  <a:schemeClr val="tx1"/>
                </a:solidFill>
                <a:effectLst/>
                <a:latin typeface="+mn-lt"/>
                <a:ea typeface="+mn-ea"/>
                <a:cs typeface="+mn-cs"/>
              </a:rPr>
              <a:t>Read more at: https://www.brainyquote.com/quotes/sterling_k_brown_775174?src=t_experience</a:t>
            </a:r>
            <a:endParaRPr lang="en-GB" dirty="0"/>
          </a:p>
        </p:txBody>
      </p:sp>
      <p:sp>
        <p:nvSpPr>
          <p:cNvPr id="4" name="Slide Number Placeholder 3"/>
          <p:cNvSpPr>
            <a:spLocks noGrp="1"/>
          </p:cNvSpPr>
          <p:nvPr>
            <p:ph type="sldNum" sz="quarter" idx="10"/>
          </p:nvPr>
        </p:nvSpPr>
        <p:spPr/>
        <p:txBody>
          <a:bodyPr/>
          <a:lstStyle/>
          <a:p>
            <a:fld id="{E86E5722-A51A-42AA-9AB5-159BFA33DC77}" type="slidenum">
              <a:rPr lang="en-GB" smtClean="0"/>
              <a:t>2</a:t>
            </a:fld>
            <a:endParaRPr lang="en-GB"/>
          </a:p>
        </p:txBody>
      </p:sp>
    </p:spTree>
    <p:extLst>
      <p:ext uri="{BB962C8B-B14F-4D97-AF65-F5344CB8AC3E}">
        <p14:creationId xmlns:p14="http://schemas.microsoft.com/office/powerpoint/2010/main" val="301759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00192" y="6356350"/>
            <a:ext cx="2386608" cy="365125"/>
          </a:xfrm>
          <a:prstGeom prst="rect">
            <a:avLst/>
          </a:prstGeom>
        </p:spPr>
        <p:txBody>
          <a:bodyPr/>
          <a:lstStyle>
            <a:lvl1pPr>
              <a:defRPr/>
            </a:lvl1pPr>
          </a:lstStyle>
          <a:p>
            <a:r>
              <a:rPr lang="en-GB" dirty="0"/>
              <a:t>© NHS England and Pilgrim Projects</a:t>
            </a:r>
          </a:p>
        </p:txBody>
      </p:sp>
    </p:spTree>
    <p:extLst>
      <p:ext uri="{BB962C8B-B14F-4D97-AF65-F5344CB8AC3E}">
        <p14:creationId xmlns:p14="http://schemas.microsoft.com/office/powerpoint/2010/main" val="132552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27066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4019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Tree>
    <p:extLst>
      <p:ext uri="{BB962C8B-B14F-4D97-AF65-F5344CB8AC3E}">
        <p14:creationId xmlns:p14="http://schemas.microsoft.com/office/powerpoint/2010/main" val="18792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9334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5458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6854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41008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74935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74409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Equality and DIversity: a facilitator’s guide</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a:t>Part of the DNA of Care programme</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24416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2"/>
          </p:nvPr>
        </p:nvSpPr>
        <p:spPr>
          <a:xfrm>
            <a:off x="457200" y="6356350"/>
            <a:ext cx="2386608" cy="365125"/>
          </a:xfrm>
          <a:prstGeom prst="rect">
            <a:avLst/>
          </a:prstGeom>
        </p:spPr>
        <p:txBody>
          <a:bodyPr/>
          <a:lstStyle>
            <a:lvl1pPr>
              <a:defRPr sz="1100">
                <a:solidFill>
                  <a:schemeClr val="tx1">
                    <a:lumMod val="65000"/>
                    <a:lumOff val="35000"/>
                  </a:schemeClr>
                </a:solidFill>
              </a:defRPr>
            </a:lvl1pPr>
          </a:lstStyle>
          <a:p>
            <a:r>
              <a:rPr lang="en-US"/>
              <a:t>Equality and DIversity: a facilitator’s guide</a:t>
            </a:r>
            <a:endParaRPr lang="en-GB" dirty="0"/>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lgn="ctr">
              <a:defRPr sz="1100">
                <a:solidFill>
                  <a:schemeClr val="tx1">
                    <a:lumMod val="65000"/>
                    <a:lumOff val="35000"/>
                  </a:schemeClr>
                </a:solidFill>
              </a:defRPr>
            </a:lvl1pPr>
          </a:lstStyle>
          <a:p>
            <a:r>
              <a:rPr lang="en-GB" dirty="0"/>
              <a:t>Part of the </a:t>
            </a:r>
            <a:r>
              <a:rPr lang="en-GB" i="1" dirty="0"/>
              <a:t>DNA of Care </a:t>
            </a:r>
            <a:r>
              <a:rPr lang="en-GB" dirty="0"/>
              <a:t>programme</a:t>
            </a:r>
          </a:p>
        </p:txBody>
      </p:sp>
      <p:sp>
        <p:nvSpPr>
          <p:cNvPr id="9" name="Slide Number Placeholder 5"/>
          <p:cNvSpPr>
            <a:spLocks noGrp="1"/>
          </p:cNvSpPr>
          <p:nvPr>
            <p:ph type="sldNum" sz="quarter" idx="4"/>
          </p:nvPr>
        </p:nvSpPr>
        <p:spPr>
          <a:xfrm>
            <a:off x="6372200" y="6356350"/>
            <a:ext cx="2448272" cy="365125"/>
          </a:xfrm>
          <a:prstGeom prst="rect">
            <a:avLst/>
          </a:prstGeom>
        </p:spPr>
        <p:txBody>
          <a:bodyPr/>
          <a:lstStyle>
            <a:lvl1pPr algn="l">
              <a:defRPr sz="1100">
                <a:solidFill>
                  <a:schemeClr val="tx1">
                    <a:lumMod val="65000"/>
                    <a:lumOff val="35000"/>
                  </a:schemeClr>
                </a:solidFill>
              </a:defRPr>
            </a:lvl1pPr>
          </a:lstStyle>
          <a:p>
            <a:r>
              <a:rPr lang="en-GB" dirty="0"/>
              <a:t>© NHS England and Pilgrim Projects</a:t>
            </a:r>
          </a:p>
        </p:txBody>
      </p:sp>
    </p:spTree>
    <p:extLst>
      <p:ext uri="{BB962C8B-B14F-4D97-AF65-F5344CB8AC3E}">
        <p14:creationId xmlns:p14="http://schemas.microsoft.com/office/powerpoint/2010/main" val="382959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atientvoices.org.uk/flv/1200pv384.htm"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atientvoices.org.uk/flv/1199pv384s.htm"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patientvoices.org.uk/flv/1205pv384s.htm"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atientvoices.org.uk/flv/1202pv384s.htm"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atientvoices.org.uk/flv/1203pv384s.htm"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eprints.mdx.ac.uk/18741/1/FINAL_7-1-1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tx1">
                    <a:lumMod val="65000"/>
                    <a:lumOff val="35000"/>
                  </a:schemeClr>
                </a:solidFill>
              </a:rPr>
              <a:t>Equality and Diversity</a:t>
            </a:r>
          </a:p>
        </p:txBody>
      </p:sp>
      <p:sp>
        <p:nvSpPr>
          <p:cNvPr id="3" name="Subtitle 2"/>
          <p:cNvSpPr>
            <a:spLocks noGrp="1"/>
          </p:cNvSpPr>
          <p:nvPr>
            <p:ph type="subTitle" idx="1"/>
          </p:nvPr>
        </p:nvSpPr>
        <p:spPr/>
        <p:txBody>
          <a:bodyPr/>
          <a:lstStyle/>
          <a:p>
            <a:r>
              <a:rPr lang="en-GB" dirty="0">
                <a:solidFill>
                  <a:schemeClr val="tx1">
                    <a:lumMod val="65000"/>
                    <a:lumOff val="35000"/>
                  </a:schemeClr>
                </a:solidFill>
              </a:rPr>
              <a:t>Part of the </a:t>
            </a:r>
            <a:r>
              <a:rPr lang="en-GB" i="1" dirty="0">
                <a:solidFill>
                  <a:schemeClr val="tx1">
                    <a:lumMod val="65000"/>
                    <a:lumOff val="35000"/>
                  </a:schemeClr>
                </a:solidFill>
              </a:rPr>
              <a:t>DNA of Care </a:t>
            </a:r>
            <a:r>
              <a:rPr lang="en-GB" dirty="0">
                <a:solidFill>
                  <a:schemeClr val="tx1">
                    <a:lumMod val="65000"/>
                    <a:lumOff val="35000"/>
                  </a:schemeClr>
                </a:solidFill>
              </a:rPr>
              <a:t>Programme</a:t>
            </a:r>
          </a:p>
        </p:txBody>
      </p:sp>
      <p:pic>
        <p:nvPicPr>
          <p:cNvPr id="1025" name="Picture 3" descr="PV logo (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5493" y="619906"/>
            <a:ext cx="1431925" cy="715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p:cNvSpPr>
            <a:spLocks noChangeArrowheads="1"/>
          </p:cNvSpPr>
          <p:nvPr/>
        </p:nvSpPr>
        <p:spPr bwMode="auto">
          <a:xfrm>
            <a:off x="0"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Picture 10" descr="C:\Users\Pip Hardy\AppData\Local\Microsoft\Windows\INetCache\Content.Word\NHS England logo_NHS Blue_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837" y="619906"/>
            <a:ext cx="1159004" cy="880753"/>
          </a:xfrm>
          <a:prstGeom prst="rect">
            <a:avLst/>
          </a:prstGeom>
          <a:noFill/>
          <a:ln>
            <a:noFill/>
          </a:ln>
        </p:spPr>
      </p:pic>
      <p:sp>
        <p:nvSpPr>
          <p:cNvPr id="7" name="Date Placeholder 6"/>
          <p:cNvSpPr>
            <a:spLocks noGrp="1"/>
          </p:cNvSpPr>
          <p:nvPr>
            <p:ph type="dt" sz="half" idx="10"/>
          </p:nvPr>
        </p:nvSpPr>
        <p:spPr/>
        <p:txBody>
          <a:bodyPr/>
          <a:lstStyle/>
          <a:p>
            <a:r>
              <a:rPr lang="en-US"/>
              <a:t>Equality and DIversity: a facilitator’s guide</a:t>
            </a:r>
            <a:endParaRPr lang="en-GB" dirty="0"/>
          </a:p>
        </p:txBody>
      </p:sp>
      <p:sp>
        <p:nvSpPr>
          <p:cNvPr id="8" name="Footer Placeholder 7"/>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9" name="Slide Number Placeholder 8"/>
          <p:cNvSpPr>
            <a:spLocks noGrp="1"/>
          </p:cNvSpPr>
          <p:nvPr>
            <p:ph type="sldNum" sz="quarter" idx="12"/>
          </p:nvPr>
        </p:nvSpPr>
        <p:spPr/>
        <p:txBody>
          <a:bodyPr/>
          <a:lstStyle/>
          <a:p>
            <a:r>
              <a:rPr lang="en-GB"/>
              <a:t>© NHS England and Pilgrim Projects</a:t>
            </a:r>
            <a:endParaRPr lang="en-GB" dirty="0"/>
          </a:p>
        </p:txBody>
      </p:sp>
    </p:spTree>
    <p:extLst>
      <p:ext uri="{BB962C8B-B14F-4D97-AF65-F5344CB8AC3E}">
        <p14:creationId xmlns:p14="http://schemas.microsoft.com/office/powerpoint/2010/main" val="371951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1">
                    <a:lumMod val="65000"/>
                    <a:lumOff val="35000"/>
                  </a:schemeClr>
                </a:solidFill>
              </a:rPr>
              <a:t>Equality and Diversity: why does it matter?</a:t>
            </a:r>
          </a:p>
        </p:txBody>
      </p:sp>
      <p:sp>
        <p:nvSpPr>
          <p:cNvPr id="3" name="Content Placeholder 2"/>
          <p:cNvSpPr>
            <a:spLocks noGrp="1"/>
          </p:cNvSpPr>
          <p:nvPr>
            <p:ph idx="1"/>
          </p:nvPr>
        </p:nvSpPr>
        <p:spPr/>
        <p:txBody>
          <a:bodyPr>
            <a:normAutofit/>
          </a:bodyPr>
          <a:lstStyle/>
          <a:p>
            <a:r>
              <a:rPr lang="en-GB" sz="2400" dirty="0"/>
              <a:t>ethical, business, economic and legal arguments to pay attention to equality and diversity. </a:t>
            </a:r>
          </a:p>
          <a:p>
            <a:r>
              <a:rPr lang="en-GB" sz="2400" dirty="0"/>
              <a:t>There is a strong link between the quality of care and equality for staff that requires work on basic fairness and building an inclusive culture that recognises and celebrates diversity. </a:t>
            </a:r>
          </a:p>
          <a:p>
            <a:r>
              <a:rPr lang="en-GB" sz="2400" dirty="0"/>
              <a:t>link between the quality of care and whether people who use services say their human rights are upheld. </a:t>
            </a:r>
          </a:p>
          <a:p>
            <a:r>
              <a:rPr lang="en-GB" sz="2400" dirty="0"/>
              <a:t>Equality and human rights is likely to become more important over time because of demographic and system changes, as well as financial constraint.</a:t>
            </a:r>
          </a:p>
          <a:p>
            <a:pPr marL="0" indent="0">
              <a:buNone/>
            </a:pPr>
            <a:r>
              <a:rPr lang="en-GB" sz="2400" dirty="0"/>
              <a:t>Equally outstanding- toolkit produced by CQC </a:t>
            </a:r>
          </a:p>
        </p:txBody>
      </p:sp>
      <p:sp>
        <p:nvSpPr>
          <p:cNvPr id="4" name="Date Placeholder 3"/>
          <p:cNvSpPr>
            <a:spLocks noGrp="1"/>
          </p:cNvSpPr>
          <p:nvPr>
            <p:ph type="dt" sz="half" idx="10"/>
          </p:nvPr>
        </p:nvSpPr>
        <p:spPr>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prstGeom prst="rect">
            <a:avLst/>
          </a:prstGeom>
        </p:spPr>
        <p:txBody>
          <a:bodyPr/>
          <a:lstStyle>
            <a:lvl1pPr algn="l">
              <a:defRPr/>
            </a:lvl1pPr>
          </a:lstStyle>
          <a:p>
            <a:r>
              <a:rPr lang="en-GB" dirty="0"/>
              <a:t>© NHS England and Pilgrim Projects</a:t>
            </a:r>
          </a:p>
        </p:txBody>
      </p:sp>
    </p:spTree>
    <p:extLst>
      <p:ext uri="{BB962C8B-B14F-4D97-AF65-F5344CB8AC3E}">
        <p14:creationId xmlns:p14="http://schemas.microsoft.com/office/powerpoint/2010/main" val="22251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Equality and Diversity Digital Stories</a:t>
            </a:r>
            <a:endParaRPr lang="en-GB" dirty="0"/>
          </a:p>
        </p:txBody>
      </p:sp>
      <p:sp>
        <p:nvSpPr>
          <p:cNvPr id="3" name="Content Placeholder 2"/>
          <p:cNvSpPr>
            <a:spLocks noGrp="1"/>
          </p:cNvSpPr>
          <p:nvPr>
            <p:ph idx="1"/>
          </p:nvPr>
        </p:nvSpPr>
        <p:spPr>
          <a:xfrm>
            <a:off x="457200" y="1711349"/>
            <a:ext cx="5050904" cy="4525963"/>
          </a:xfrm>
        </p:spPr>
        <p:txBody>
          <a:bodyPr>
            <a:normAutofit/>
          </a:bodyPr>
          <a:lstStyle/>
          <a:p>
            <a:r>
              <a:rPr lang="en-GB" dirty="0"/>
              <a:t>Good Enough </a:t>
            </a:r>
          </a:p>
          <a:p>
            <a:r>
              <a:rPr lang="en-GB" dirty="0"/>
              <a:t>Not just pushing a wheelchair</a:t>
            </a:r>
          </a:p>
          <a:p>
            <a:r>
              <a:rPr lang="en-GB" dirty="0"/>
              <a:t>Dare to Dream </a:t>
            </a:r>
          </a:p>
          <a:p>
            <a:r>
              <a:rPr lang="en-GB" dirty="0"/>
              <a:t>Assumptions</a:t>
            </a:r>
          </a:p>
          <a:p>
            <a:r>
              <a:rPr lang="en-GB" dirty="0"/>
              <a:t>Believe in me</a:t>
            </a:r>
          </a:p>
          <a:p>
            <a:r>
              <a:rPr lang="en-GB" dirty="0"/>
              <a:t>A future with autism</a:t>
            </a:r>
          </a:p>
          <a:p>
            <a:endParaRPr lang="en-GB" dirty="0"/>
          </a:p>
          <a:p>
            <a:endParaRPr lang="en-GB" dirty="0"/>
          </a:p>
        </p:txBody>
      </p:sp>
      <p:sp>
        <p:nvSpPr>
          <p:cNvPr id="5"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7"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Tree>
    <p:extLst>
      <p:ext uri="{BB962C8B-B14F-4D97-AF65-F5344CB8AC3E}">
        <p14:creationId xmlns:p14="http://schemas.microsoft.com/office/powerpoint/2010/main" val="19870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Good enough</a:t>
            </a: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
        <p:nvSpPr>
          <p:cNvPr id="8" name="Rectangle 7"/>
          <p:cNvSpPr/>
          <p:nvPr/>
        </p:nvSpPr>
        <p:spPr>
          <a:xfrm>
            <a:off x="1571569" y="5857527"/>
            <a:ext cx="5808645" cy="307777"/>
          </a:xfrm>
          <a:prstGeom prst="rect">
            <a:avLst/>
          </a:prstGeom>
        </p:spPr>
        <p:txBody>
          <a:bodyPr wrap="square">
            <a:spAutoFit/>
          </a:bodyPr>
          <a:lstStyle/>
          <a:p>
            <a:r>
              <a:rPr lang="en-GB" sz="1400" dirty="0">
                <a:solidFill>
                  <a:srgbClr val="626262"/>
                </a:solidFill>
              </a:rPr>
              <a:t>https://www.patientvoices.org.uk/flv/1176pv384.htm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691" y="1340768"/>
            <a:ext cx="5568618" cy="4176464"/>
          </a:xfrm>
          <a:prstGeom prst="rect">
            <a:avLst/>
          </a:prstGeom>
        </p:spPr>
      </p:pic>
    </p:spTree>
    <p:extLst>
      <p:ext uri="{BB962C8B-B14F-4D97-AF65-F5344CB8AC3E}">
        <p14:creationId xmlns:p14="http://schemas.microsoft.com/office/powerpoint/2010/main" val="303301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Not just pushing a wheelchair</a:t>
            </a: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
        <p:nvSpPr>
          <p:cNvPr id="8" name="Rectangle 7"/>
          <p:cNvSpPr/>
          <p:nvPr/>
        </p:nvSpPr>
        <p:spPr>
          <a:xfrm>
            <a:off x="1715683" y="5857527"/>
            <a:ext cx="5808645" cy="307777"/>
          </a:xfrm>
          <a:prstGeom prst="rect">
            <a:avLst/>
          </a:prstGeom>
        </p:spPr>
        <p:txBody>
          <a:bodyPr wrap="square">
            <a:spAutoFit/>
          </a:bodyPr>
          <a:lstStyle/>
          <a:p>
            <a:r>
              <a:rPr lang="en-GB" sz="1400" dirty="0">
                <a:solidFill>
                  <a:srgbClr val="626262"/>
                </a:solidFill>
              </a:rPr>
              <a:t>https://www.patientvoices.org.uk/flv/1175pv384.htm</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005" y="1396517"/>
            <a:ext cx="5948012" cy="4461010"/>
          </a:xfrm>
        </p:spPr>
      </p:pic>
    </p:spTree>
    <p:extLst>
      <p:ext uri="{BB962C8B-B14F-4D97-AF65-F5344CB8AC3E}">
        <p14:creationId xmlns:p14="http://schemas.microsoft.com/office/powerpoint/2010/main" val="248998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Dare to Dream</a:t>
            </a: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
        <p:nvSpPr>
          <p:cNvPr id="8" name="Rectangle 7"/>
          <p:cNvSpPr/>
          <p:nvPr/>
        </p:nvSpPr>
        <p:spPr>
          <a:xfrm>
            <a:off x="1900864" y="5857527"/>
            <a:ext cx="5767480" cy="307777"/>
          </a:xfrm>
          <a:prstGeom prst="rect">
            <a:avLst/>
          </a:prstGeom>
        </p:spPr>
        <p:txBody>
          <a:bodyPr wrap="square">
            <a:spAutoFit/>
          </a:bodyPr>
          <a:lstStyle/>
          <a:p>
            <a:r>
              <a:rPr lang="en-GB" sz="1400" dirty="0">
                <a:solidFill>
                  <a:srgbClr val="626262"/>
                </a:solidFill>
              </a:rPr>
              <a:t>https://www.patientvoices.org.uk/flv/1174pv384.htm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06742"/>
            <a:ext cx="6192688" cy="4644516"/>
          </a:xfrm>
          <a:prstGeom prst="rect">
            <a:avLst/>
          </a:prstGeom>
        </p:spPr>
      </p:pic>
    </p:spTree>
    <p:extLst>
      <p:ext uri="{BB962C8B-B14F-4D97-AF65-F5344CB8AC3E}">
        <p14:creationId xmlns:p14="http://schemas.microsoft.com/office/powerpoint/2010/main" val="301247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Assumptions</a:t>
            </a: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
        <p:nvSpPr>
          <p:cNvPr id="8" name="Rectangle 7"/>
          <p:cNvSpPr/>
          <p:nvPr/>
        </p:nvSpPr>
        <p:spPr>
          <a:xfrm>
            <a:off x="1715683" y="5857527"/>
            <a:ext cx="5808645" cy="307777"/>
          </a:xfrm>
          <a:prstGeom prst="rect">
            <a:avLst/>
          </a:prstGeom>
        </p:spPr>
        <p:txBody>
          <a:bodyPr wrap="square">
            <a:spAutoFit/>
          </a:bodyPr>
          <a:lstStyle/>
          <a:p>
            <a:r>
              <a:rPr lang="en-GB" sz="1400" dirty="0">
                <a:solidFill>
                  <a:srgbClr val="626262"/>
                </a:solidFill>
              </a:rPr>
              <a:t>https://www.patientvoices.org.uk/flv/1172pv384.htm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683" y="1308330"/>
            <a:ext cx="5643940" cy="4232956"/>
          </a:xfrm>
          <a:prstGeom prst="rect">
            <a:avLst/>
          </a:prstGeom>
        </p:spPr>
      </p:pic>
    </p:spTree>
    <p:extLst>
      <p:ext uri="{BB962C8B-B14F-4D97-AF65-F5344CB8AC3E}">
        <p14:creationId xmlns:p14="http://schemas.microsoft.com/office/powerpoint/2010/main" val="107277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Believe in me</a:t>
            </a: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
        <p:nvSpPr>
          <p:cNvPr id="8" name="Rectangle 7"/>
          <p:cNvSpPr/>
          <p:nvPr/>
        </p:nvSpPr>
        <p:spPr>
          <a:xfrm>
            <a:off x="1715683" y="5857527"/>
            <a:ext cx="5808645" cy="307777"/>
          </a:xfrm>
          <a:prstGeom prst="rect">
            <a:avLst/>
          </a:prstGeom>
        </p:spPr>
        <p:txBody>
          <a:bodyPr wrap="square">
            <a:spAutoFit/>
          </a:bodyPr>
          <a:lstStyle/>
          <a:p>
            <a:r>
              <a:rPr lang="en-GB" sz="1400" dirty="0">
                <a:solidFill>
                  <a:srgbClr val="626262"/>
                </a:solidFill>
              </a:rPr>
              <a:t>https://www.patientvoices.org.uk/flv/1171pv384.htm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683" y="1286762"/>
            <a:ext cx="5712634" cy="4284476"/>
          </a:xfrm>
          <a:prstGeom prst="rect">
            <a:avLst/>
          </a:prstGeom>
        </p:spPr>
      </p:pic>
    </p:spTree>
    <p:extLst>
      <p:ext uri="{BB962C8B-B14F-4D97-AF65-F5344CB8AC3E}">
        <p14:creationId xmlns:p14="http://schemas.microsoft.com/office/powerpoint/2010/main" val="349674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A future with autism?</a:t>
            </a: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
        <p:nvSpPr>
          <p:cNvPr id="8" name="Rectangle 7"/>
          <p:cNvSpPr/>
          <p:nvPr/>
        </p:nvSpPr>
        <p:spPr>
          <a:xfrm>
            <a:off x="1715683" y="5857527"/>
            <a:ext cx="5808645" cy="307777"/>
          </a:xfrm>
          <a:prstGeom prst="rect">
            <a:avLst/>
          </a:prstGeom>
        </p:spPr>
        <p:txBody>
          <a:bodyPr wrap="square">
            <a:spAutoFit/>
          </a:bodyPr>
          <a:lstStyle/>
          <a:p>
            <a:r>
              <a:rPr lang="en-GB" sz="1400" dirty="0">
                <a:solidFill>
                  <a:srgbClr val="626262"/>
                </a:solidFill>
              </a:rPr>
              <a:t>https://www.patientvoices.org.uk/flv/1169pv384.htm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52736"/>
            <a:ext cx="6336704" cy="4752528"/>
          </a:xfrm>
          <a:prstGeom prst="rect">
            <a:avLst/>
          </a:prstGeom>
        </p:spPr>
      </p:pic>
    </p:spTree>
    <p:extLst>
      <p:ext uri="{BB962C8B-B14F-4D97-AF65-F5344CB8AC3E}">
        <p14:creationId xmlns:p14="http://schemas.microsoft.com/office/powerpoint/2010/main" val="3118644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334-4797-454D-AF22-B9D6CA57BA13}"/>
              </a:ext>
            </a:extLst>
          </p:cNvPr>
          <p:cNvSpPr>
            <a:spLocks noGrp="1"/>
          </p:cNvSpPr>
          <p:nvPr>
            <p:ph type="title"/>
          </p:nvPr>
        </p:nvSpPr>
        <p:spPr>
          <a:xfrm>
            <a:off x="457200" y="274638"/>
            <a:ext cx="8229600" cy="1143000"/>
          </a:xfrm>
        </p:spPr>
        <p:txBody>
          <a:bodyPr/>
          <a:lstStyle/>
          <a:p>
            <a:r>
              <a:rPr lang="en-GB" dirty="0"/>
              <a:t>Winifred’s Journey</a:t>
            </a:r>
          </a:p>
        </p:txBody>
      </p:sp>
      <p:pic>
        <p:nvPicPr>
          <p:cNvPr id="9" name="Content Placeholder 8" descr="A screenshot of a cell phone&#10;&#10;Description generated with high confidence">
            <a:extLst>
              <a:ext uri="{FF2B5EF4-FFF2-40B4-BE49-F238E27FC236}">
                <a16:creationId xmlns:a16="http://schemas.microsoft.com/office/drawing/2014/main" id="{6141BD9C-9F03-4AA2-9A8A-6A95965F5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724" y="1506277"/>
            <a:ext cx="4968552" cy="3726414"/>
          </a:xfrm>
        </p:spPr>
      </p:pic>
      <p:sp>
        <p:nvSpPr>
          <p:cNvPr id="4" name="Date Placeholder 3">
            <a:extLst>
              <a:ext uri="{FF2B5EF4-FFF2-40B4-BE49-F238E27FC236}">
                <a16:creationId xmlns:a16="http://schemas.microsoft.com/office/drawing/2014/main" id="{A3F4224A-BC95-4E04-A799-935B498E2A04}"/>
              </a:ext>
            </a:extLst>
          </p:cNvPr>
          <p:cNvSpPr>
            <a:spLocks noGrp="1"/>
          </p:cNvSpPr>
          <p:nvPr>
            <p:ph type="dt" sz="half" idx="10"/>
          </p:nvPr>
        </p:nvSpPr>
        <p:spPr/>
        <p:txBody>
          <a:bodyPr/>
          <a:lstStyle/>
          <a:p>
            <a:r>
              <a:rPr lang="en-US" dirty="0"/>
              <a:t>Equality and </a:t>
            </a:r>
            <a:r>
              <a:rPr lang="en-US" dirty="0" err="1"/>
              <a:t>DIversity</a:t>
            </a:r>
            <a:r>
              <a:rPr lang="en-US" dirty="0"/>
              <a:t>: a facilitator’s guide</a:t>
            </a:r>
            <a:endParaRPr lang="en-GB" dirty="0"/>
          </a:p>
        </p:txBody>
      </p:sp>
      <p:sp>
        <p:nvSpPr>
          <p:cNvPr id="5" name="Footer Placeholder 4">
            <a:extLst>
              <a:ext uri="{FF2B5EF4-FFF2-40B4-BE49-F238E27FC236}">
                <a16:creationId xmlns:a16="http://schemas.microsoft.com/office/drawing/2014/main" id="{30717E7D-4965-4C72-8683-1F52D6F4BC72}"/>
              </a:ext>
            </a:extLst>
          </p:cNvPr>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a:extLst>
              <a:ext uri="{FF2B5EF4-FFF2-40B4-BE49-F238E27FC236}">
                <a16:creationId xmlns:a16="http://schemas.microsoft.com/office/drawing/2014/main" id="{5D0DC837-BB06-4959-9408-D30C5A613D10}"/>
              </a:ext>
            </a:extLst>
          </p:cNvPr>
          <p:cNvSpPr>
            <a:spLocks noGrp="1"/>
          </p:cNvSpPr>
          <p:nvPr>
            <p:ph type="sldNum" sz="quarter" idx="12"/>
          </p:nvPr>
        </p:nvSpPr>
        <p:spPr/>
        <p:txBody>
          <a:bodyPr/>
          <a:lstStyle/>
          <a:p>
            <a:r>
              <a:rPr lang="en-GB"/>
              <a:t>© NHS England and Pilgrim Projects</a:t>
            </a:r>
            <a:endParaRPr lang="en-GB" dirty="0"/>
          </a:p>
        </p:txBody>
      </p:sp>
      <p:sp>
        <p:nvSpPr>
          <p:cNvPr id="7" name="Rectangle 6">
            <a:extLst>
              <a:ext uri="{FF2B5EF4-FFF2-40B4-BE49-F238E27FC236}">
                <a16:creationId xmlns:a16="http://schemas.microsoft.com/office/drawing/2014/main" id="{B7211DCC-1A0C-4026-800B-E6FA4707239B}"/>
              </a:ext>
            </a:extLst>
          </p:cNvPr>
          <p:cNvSpPr/>
          <p:nvPr/>
        </p:nvSpPr>
        <p:spPr>
          <a:xfrm>
            <a:off x="1362472" y="5661248"/>
            <a:ext cx="6419056" cy="369332"/>
          </a:xfrm>
          <a:prstGeom prst="rect">
            <a:avLst/>
          </a:prstGeom>
        </p:spPr>
        <p:txBody>
          <a:bodyPr wrap="square">
            <a:spAutoFit/>
          </a:bodyPr>
          <a:lstStyle/>
          <a:p>
            <a:r>
              <a:rPr lang="en-GB" dirty="0">
                <a:hlinkClick r:id="rId3"/>
              </a:rPr>
              <a:t>http://www.patientvoices.org.uk/flv/1200pv384.htm</a:t>
            </a:r>
            <a:r>
              <a:rPr lang="en-GB" dirty="0"/>
              <a:t> </a:t>
            </a:r>
          </a:p>
        </p:txBody>
      </p:sp>
    </p:spTree>
    <p:extLst>
      <p:ext uri="{BB962C8B-B14F-4D97-AF65-F5344CB8AC3E}">
        <p14:creationId xmlns:p14="http://schemas.microsoft.com/office/powerpoint/2010/main" val="264492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A567-9D0F-4B10-BB69-7745831A290B}"/>
              </a:ext>
            </a:extLst>
          </p:cNvPr>
          <p:cNvSpPr>
            <a:spLocks noGrp="1"/>
          </p:cNvSpPr>
          <p:nvPr>
            <p:ph type="title"/>
          </p:nvPr>
        </p:nvSpPr>
        <p:spPr>
          <a:xfrm>
            <a:off x="457200" y="274638"/>
            <a:ext cx="8229600" cy="1143000"/>
          </a:xfrm>
        </p:spPr>
        <p:txBody>
          <a:bodyPr/>
          <a:lstStyle/>
          <a:p>
            <a:r>
              <a:rPr lang="en-GB" dirty="0"/>
              <a:t>Label love</a:t>
            </a:r>
          </a:p>
        </p:txBody>
      </p:sp>
      <p:pic>
        <p:nvPicPr>
          <p:cNvPr id="9" name="Content Placeholder 8">
            <a:extLst>
              <a:ext uri="{FF2B5EF4-FFF2-40B4-BE49-F238E27FC236}">
                <a16:creationId xmlns:a16="http://schemas.microsoft.com/office/drawing/2014/main" id="{C335DE8D-B9A3-4CE8-8CE2-B4EFF6513D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453" y="1700808"/>
            <a:ext cx="4709095" cy="3531821"/>
          </a:xfrm>
        </p:spPr>
      </p:pic>
      <p:sp>
        <p:nvSpPr>
          <p:cNvPr id="4" name="Date Placeholder 3">
            <a:extLst>
              <a:ext uri="{FF2B5EF4-FFF2-40B4-BE49-F238E27FC236}">
                <a16:creationId xmlns:a16="http://schemas.microsoft.com/office/drawing/2014/main" id="{ADC114FA-19C6-4706-8C46-A2F435826C65}"/>
              </a:ext>
            </a:extLst>
          </p:cNvPr>
          <p:cNvSpPr>
            <a:spLocks noGrp="1"/>
          </p:cNvSpPr>
          <p:nvPr>
            <p:ph type="dt" sz="half" idx="10"/>
          </p:nvPr>
        </p:nvSpPr>
        <p:spPr/>
        <p:txBody>
          <a:bodyPr/>
          <a:lstStyle/>
          <a:p>
            <a:r>
              <a:rPr lang="en-US"/>
              <a:t>Equality and DIversity: a facilitator’s guide</a:t>
            </a:r>
            <a:endParaRPr lang="en-GB" dirty="0"/>
          </a:p>
        </p:txBody>
      </p:sp>
      <p:sp>
        <p:nvSpPr>
          <p:cNvPr id="5" name="Footer Placeholder 4">
            <a:extLst>
              <a:ext uri="{FF2B5EF4-FFF2-40B4-BE49-F238E27FC236}">
                <a16:creationId xmlns:a16="http://schemas.microsoft.com/office/drawing/2014/main" id="{22985355-355A-4B4D-BB0B-98D8FAB3623F}"/>
              </a:ext>
            </a:extLst>
          </p:cNvPr>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a:extLst>
              <a:ext uri="{FF2B5EF4-FFF2-40B4-BE49-F238E27FC236}">
                <a16:creationId xmlns:a16="http://schemas.microsoft.com/office/drawing/2014/main" id="{6DAF55F8-F13D-4C59-AA83-340B9973D7D0}"/>
              </a:ext>
            </a:extLst>
          </p:cNvPr>
          <p:cNvSpPr>
            <a:spLocks noGrp="1"/>
          </p:cNvSpPr>
          <p:nvPr>
            <p:ph type="sldNum" sz="quarter" idx="12"/>
          </p:nvPr>
        </p:nvSpPr>
        <p:spPr/>
        <p:txBody>
          <a:bodyPr/>
          <a:lstStyle/>
          <a:p>
            <a:r>
              <a:rPr lang="en-GB"/>
              <a:t>© NHS England and Pilgrim Projects</a:t>
            </a:r>
            <a:endParaRPr lang="en-GB" dirty="0"/>
          </a:p>
        </p:txBody>
      </p:sp>
      <p:sp>
        <p:nvSpPr>
          <p:cNvPr id="7" name="Rectangle 6">
            <a:extLst>
              <a:ext uri="{FF2B5EF4-FFF2-40B4-BE49-F238E27FC236}">
                <a16:creationId xmlns:a16="http://schemas.microsoft.com/office/drawing/2014/main" id="{B9E62756-8473-422C-8872-3F5D607F442B}"/>
              </a:ext>
            </a:extLst>
          </p:cNvPr>
          <p:cNvSpPr/>
          <p:nvPr/>
        </p:nvSpPr>
        <p:spPr>
          <a:xfrm>
            <a:off x="1403648" y="5589240"/>
            <a:ext cx="6336704" cy="369332"/>
          </a:xfrm>
          <a:prstGeom prst="rect">
            <a:avLst/>
          </a:prstGeom>
        </p:spPr>
        <p:txBody>
          <a:bodyPr wrap="square">
            <a:spAutoFit/>
          </a:bodyPr>
          <a:lstStyle/>
          <a:p>
            <a:r>
              <a:rPr lang="en-GB" dirty="0">
                <a:hlinkClick r:id="rId3"/>
              </a:rPr>
              <a:t>http://www.patientvoices.org.uk/flv/1199pv384s.htm</a:t>
            </a:r>
            <a:r>
              <a:rPr lang="en-GB" dirty="0"/>
              <a:t> </a:t>
            </a:r>
          </a:p>
        </p:txBody>
      </p:sp>
    </p:spTree>
    <p:extLst>
      <p:ext uri="{BB962C8B-B14F-4D97-AF65-F5344CB8AC3E}">
        <p14:creationId xmlns:p14="http://schemas.microsoft.com/office/powerpoint/2010/main" val="218695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tx1">
                    <a:lumMod val="65000"/>
                    <a:lumOff val="35000"/>
                  </a:schemeClr>
                </a:solidFill>
              </a:rPr>
              <a:t>Why does it matter?</a:t>
            </a:r>
          </a:p>
        </p:txBody>
      </p:sp>
      <p:sp>
        <p:nvSpPr>
          <p:cNvPr id="3" name="Content Placeholder 2"/>
          <p:cNvSpPr>
            <a:spLocks noGrp="1"/>
          </p:cNvSpPr>
          <p:nvPr>
            <p:ph sz="half" idx="1"/>
          </p:nvPr>
        </p:nvSpPr>
        <p:spPr>
          <a:xfrm>
            <a:off x="457200" y="1600200"/>
            <a:ext cx="5266928" cy="4525963"/>
          </a:xfrm>
        </p:spPr>
        <p:txBody>
          <a:bodyPr>
            <a:normAutofit fontScale="85000" lnSpcReduction="20000"/>
          </a:bodyPr>
          <a:lstStyle/>
          <a:p>
            <a:pPr marL="0" indent="0">
              <a:buNone/>
            </a:pPr>
            <a:r>
              <a:rPr lang="en-GB" i="1" dirty="0"/>
              <a:t>"You never really understand a person until you consider things from his point of view - until you climb into his skin and walk around in it." </a:t>
            </a:r>
          </a:p>
          <a:p>
            <a:pPr marL="0" indent="0">
              <a:buNone/>
            </a:pPr>
            <a:r>
              <a:rPr lang="en-GB" i="1" dirty="0"/>
              <a:t>Atticus Finch Chapter 3 of To Kill a Mockingbird</a:t>
            </a:r>
          </a:p>
          <a:p>
            <a:pPr marL="0" indent="0">
              <a:buNone/>
            </a:pPr>
            <a:endParaRPr lang="en-GB" i="1" dirty="0"/>
          </a:p>
          <a:p>
            <a:pPr marL="0" indent="0">
              <a:buNone/>
            </a:pPr>
            <a:r>
              <a:rPr lang="en-GB" i="1" dirty="0"/>
              <a:t>‘’Empathy begins with understanding life from another person's perspective. Nobody has an objective experience of reality. It's all through our own individual prisms.’’ </a:t>
            </a:r>
          </a:p>
          <a:p>
            <a:pPr marL="0" indent="0">
              <a:buNone/>
            </a:pPr>
            <a:r>
              <a:rPr lang="en-GB" i="1" dirty="0"/>
              <a:t>Sterling K. Brown</a:t>
            </a:r>
            <a:br>
              <a:rPr lang="en-GB" i="1" dirty="0"/>
            </a:br>
            <a:r>
              <a:rPr lang="en-GB" dirty="0"/>
              <a:t>				</a:t>
            </a:r>
            <a:endParaRPr lang="en-GB" dirty="0">
              <a:solidFill>
                <a:schemeClr val="tx1">
                  <a:lumMod val="65000"/>
                  <a:lumOff val="35000"/>
                </a:schemeClr>
              </a:solidFill>
            </a:endParaRP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6176" y="1700808"/>
            <a:ext cx="1868016" cy="1234278"/>
          </a:xfrm>
        </p:spPr>
      </p:pic>
      <p:sp>
        <p:nvSpPr>
          <p:cNvPr id="4" name="Date Placeholder 3"/>
          <p:cNvSpPr>
            <a:spLocks noGrp="1"/>
          </p:cNvSpPr>
          <p:nvPr>
            <p:ph type="dt" sz="half" idx="10"/>
          </p:nvPr>
        </p:nvSpPr>
        <p:spPr>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prstGeom prst="rect">
            <a:avLst/>
          </a:prstGeom>
        </p:spPr>
        <p:txBody>
          <a:bodyPr/>
          <a:lstStyle>
            <a:lvl1pPr algn="l">
              <a:defRPr/>
            </a:lvl1pPr>
          </a:lstStyle>
          <a:p>
            <a:r>
              <a:rPr lang="en-GB" dirty="0"/>
              <a:t>© NHS England and Pilgrim Projects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861048"/>
            <a:ext cx="1585788" cy="199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83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F4F9-3F3B-4E47-8758-A13D90BC26F9}"/>
              </a:ext>
            </a:extLst>
          </p:cNvPr>
          <p:cNvSpPr>
            <a:spLocks noGrp="1"/>
          </p:cNvSpPr>
          <p:nvPr>
            <p:ph type="title"/>
          </p:nvPr>
        </p:nvSpPr>
        <p:spPr>
          <a:xfrm>
            <a:off x="457200" y="274638"/>
            <a:ext cx="8229600" cy="1143000"/>
          </a:xfrm>
        </p:spPr>
        <p:txBody>
          <a:bodyPr/>
          <a:lstStyle/>
          <a:p>
            <a:r>
              <a:rPr lang="en-GB" dirty="0"/>
              <a:t>Why?</a:t>
            </a:r>
          </a:p>
        </p:txBody>
      </p:sp>
      <p:pic>
        <p:nvPicPr>
          <p:cNvPr id="9" name="Content Placeholder 8" descr="A screenshot of a cell phone&#10;&#10;Description generated with very high confidence">
            <a:extLst>
              <a:ext uri="{FF2B5EF4-FFF2-40B4-BE49-F238E27FC236}">
                <a16:creationId xmlns:a16="http://schemas.microsoft.com/office/drawing/2014/main" id="{975C0AC6-0049-43C6-9F22-3969282A4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724" y="1398203"/>
            <a:ext cx="4968552" cy="3726414"/>
          </a:xfrm>
        </p:spPr>
      </p:pic>
      <p:sp>
        <p:nvSpPr>
          <p:cNvPr id="4" name="Date Placeholder 3">
            <a:extLst>
              <a:ext uri="{FF2B5EF4-FFF2-40B4-BE49-F238E27FC236}">
                <a16:creationId xmlns:a16="http://schemas.microsoft.com/office/drawing/2014/main" id="{A07E72EF-810F-4218-AA7A-19780C953245}"/>
              </a:ext>
            </a:extLst>
          </p:cNvPr>
          <p:cNvSpPr>
            <a:spLocks noGrp="1"/>
          </p:cNvSpPr>
          <p:nvPr>
            <p:ph type="dt" sz="half" idx="10"/>
          </p:nvPr>
        </p:nvSpPr>
        <p:spPr/>
        <p:txBody>
          <a:bodyPr/>
          <a:lstStyle/>
          <a:p>
            <a:r>
              <a:rPr lang="en-US"/>
              <a:t>Equality and DIversity: a facilitator’s guide</a:t>
            </a:r>
            <a:endParaRPr lang="en-GB" dirty="0"/>
          </a:p>
        </p:txBody>
      </p:sp>
      <p:sp>
        <p:nvSpPr>
          <p:cNvPr id="5" name="Footer Placeholder 4">
            <a:extLst>
              <a:ext uri="{FF2B5EF4-FFF2-40B4-BE49-F238E27FC236}">
                <a16:creationId xmlns:a16="http://schemas.microsoft.com/office/drawing/2014/main" id="{16968B29-DD1C-4914-8E27-EFEE80E27E1E}"/>
              </a:ext>
            </a:extLst>
          </p:cNvPr>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a:extLst>
              <a:ext uri="{FF2B5EF4-FFF2-40B4-BE49-F238E27FC236}">
                <a16:creationId xmlns:a16="http://schemas.microsoft.com/office/drawing/2014/main" id="{E2254AD5-5360-449E-9427-CCACC19446A7}"/>
              </a:ext>
            </a:extLst>
          </p:cNvPr>
          <p:cNvSpPr>
            <a:spLocks noGrp="1"/>
          </p:cNvSpPr>
          <p:nvPr>
            <p:ph type="sldNum" sz="quarter" idx="12"/>
          </p:nvPr>
        </p:nvSpPr>
        <p:spPr/>
        <p:txBody>
          <a:bodyPr/>
          <a:lstStyle/>
          <a:p>
            <a:r>
              <a:rPr lang="en-GB"/>
              <a:t>© NHS England and Pilgrim Projects</a:t>
            </a:r>
            <a:endParaRPr lang="en-GB" dirty="0"/>
          </a:p>
        </p:txBody>
      </p:sp>
      <p:sp>
        <p:nvSpPr>
          <p:cNvPr id="7" name="Rectangle 6">
            <a:extLst>
              <a:ext uri="{FF2B5EF4-FFF2-40B4-BE49-F238E27FC236}">
                <a16:creationId xmlns:a16="http://schemas.microsoft.com/office/drawing/2014/main" id="{3426716C-6AB3-46A2-A171-900F90253620}"/>
              </a:ext>
            </a:extLst>
          </p:cNvPr>
          <p:cNvSpPr/>
          <p:nvPr/>
        </p:nvSpPr>
        <p:spPr>
          <a:xfrm>
            <a:off x="1232756" y="5473630"/>
            <a:ext cx="6678488" cy="369332"/>
          </a:xfrm>
          <a:prstGeom prst="rect">
            <a:avLst/>
          </a:prstGeom>
        </p:spPr>
        <p:txBody>
          <a:bodyPr wrap="square">
            <a:spAutoFit/>
          </a:bodyPr>
          <a:lstStyle/>
          <a:p>
            <a:r>
              <a:rPr lang="en-GB" dirty="0">
                <a:hlinkClick r:id="rId3"/>
              </a:rPr>
              <a:t>http://www.patientvoices.org.uk/flv/1205pv384s.htm</a:t>
            </a:r>
            <a:r>
              <a:rPr lang="en-GB" dirty="0"/>
              <a:t> </a:t>
            </a:r>
          </a:p>
        </p:txBody>
      </p:sp>
    </p:spTree>
    <p:extLst>
      <p:ext uri="{BB962C8B-B14F-4D97-AF65-F5344CB8AC3E}">
        <p14:creationId xmlns:p14="http://schemas.microsoft.com/office/powerpoint/2010/main" val="345028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2AD6-633D-4384-8C07-D20C1FF86804}"/>
              </a:ext>
            </a:extLst>
          </p:cNvPr>
          <p:cNvSpPr>
            <a:spLocks noGrp="1"/>
          </p:cNvSpPr>
          <p:nvPr>
            <p:ph type="title"/>
          </p:nvPr>
        </p:nvSpPr>
        <p:spPr>
          <a:xfrm>
            <a:off x="457200" y="274638"/>
            <a:ext cx="8229600" cy="1143000"/>
          </a:xfrm>
        </p:spPr>
        <p:txBody>
          <a:bodyPr/>
          <a:lstStyle/>
          <a:p>
            <a:r>
              <a:rPr lang="en-GB" dirty="0"/>
              <a:t>Where are you from?</a:t>
            </a:r>
          </a:p>
        </p:txBody>
      </p:sp>
      <p:pic>
        <p:nvPicPr>
          <p:cNvPr id="9" name="Content Placeholder 8" descr="A close up of text on a white background&#10;&#10;Description generated with very high confidence">
            <a:extLst>
              <a:ext uri="{FF2B5EF4-FFF2-40B4-BE49-F238E27FC236}">
                <a16:creationId xmlns:a16="http://schemas.microsoft.com/office/drawing/2014/main" id="{4C5AE447-9892-44E3-B263-D1F5DFCC8A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700" y="1542728"/>
            <a:ext cx="5400600" cy="4050450"/>
          </a:xfrm>
        </p:spPr>
      </p:pic>
      <p:sp>
        <p:nvSpPr>
          <p:cNvPr id="4" name="Date Placeholder 3">
            <a:extLst>
              <a:ext uri="{FF2B5EF4-FFF2-40B4-BE49-F238E27FC236}">
                <a16:creationId xmlns:a16="http://schemas.microsoft.com/office/drawing/2014/main" id="{0F8CEE3A-E11A-4B68-B6F4-7E5D24D0F461}"/>
              </a:ext>
            </a:extLst>
          </p:cNvPr>
          <p:cNvSpPr>
            <a:spLocks noGrp="1"/>
          </p:cNvSpPr>
          <p:nvPr>
            <p:ph type="dt" sz="half" idx="10"/>
          </p:nvPr>
        </p:nvSpPr>
        <p:spPr/>
        <p:txBody>
          <a:bodyPr/>
          <a:lstStyle/>
          <a:p>
            <a:r>
              <a:rPr lang="en-US"/>
              <a:t>Equality and DIversity: a facilitator’s guide</a:t>
            </a:r>
            <a:endParaRPr lang="en-GB" dirty="0"/>
          </a:p>
        </p:txBody>
      </p:sp>
      <p:sp>
        <p:nvSpPr>
          <p:cNvPr id="5" name="Footer Placeholder 4">
            <a:extLst>
              <a:ext uri="{FF2B5EF4-FFF2-40B4-BE49-F238E27FC236}">
                <a16:creationId xmlns:a16="http://schemas.microsoft.com/office/drawing/2014/main" id="{2100E1E1-21B4-4833-BE42-A00584692AD7}"/>
              </a:ext>
            </a:extLst>
          </p:cNvPr>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a:extLst>
              <a:ext uri="{FF2B5EF4-FFF2-40B4-BE49-F238E27FC236}">
                <a16:creationId xmlns:a16="http://schemas.microsoft.com/office/drawing/2014/main" id="{F78EE47B-2D54-46D5-A30D-D59285D3990E}"/>
              </a:ext>
            </a:extLst>
          </p:cNvPr>
          <p:cNvSpPr>
            <a:spLocks noGrp="1"/>
          </p:cNvSpPr>
          <p:nvPr>
            <p:ph type="sldNum" sz="quarter" idx="12"/>
          </p:nvPr>
        </p:nvSpPr>
        <p:spPr/>
        <p:txBody>
          <a:bodyPr/>
          <a:lstStyle/>
          <a:p>
            <a:r>
              <a:rPr lang="en-GB"/>
              <a:t>© NHS England and Pilgrim Projects</a:t>
            </a:r>
            <a:endParaRPr lang="en-GB" dirty="0"/>
          </a:p>
        </p:txBody>
      </p:sp>
      <p:sp>
        <p:nvSpPr>
          <p:cNvPr id="7" name="Rectangle 6">
            <a:extLst>
              <a:ext uri="{FF2B5EF4-FFF2-40B4-BE49-F238E27FC236}">
                <a16:creationId xmlns:a16="http://schemas.microsoft.com/office/drawing/2014/main" id="{122B3D5C-F5DA-4714-9464-A194CB1837B9}"/>
              </a:ext>
            </a:extLst>
          </p:cNvPr>
          <p:cNvSpPr/>
          <p:nvPr/>
        </p:nvSpPr>
        <p:spPr>
          <a:xfrm>
            <a:off x="1593608" y="5589654"/>
            <a:ext cx="5956785" cy="369332"/>
          </a:xfrm>
          <a:prstGeom prst="rect">
            <a:avLst/>
          </a:prstGeom>
        </p:spPr>
        <p:txBody>
          <a:bodyPr wrap="square">
            <a:spAutoFit/>
          </a:bodyPr>
          <a:lstStyle/>
          <a:p>
            <a:r>
              <a:rPr lang="en-GB" dirty="0">
                <a:hlinkClick r:id="rId3"/>
              </a:rPr>
              <a:t>http://www.patientvoices.org.uk/flv/1202pv384s.htm</a:t>
            </a:r>
            <a:r>
              <a:rPr lang="en-GB" dirty="0"/>
              <a:t> </a:t>
            </a:r>
          </a:p>
        </p:txBody>
      </p:sp>
    </p:spTree>
    <p:extLst>
      <p:ext uri="{BB962C8B-B14F-4D97-AF65-F5344CB8AC3E}">
        <p14:creationId xmlns:p14="http://schemas.microsoft.com/office/powerpoint/2010/main" val="373591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6CE8-3C42-4AC9-B77C-566E6012C590}"/>
              </a:ext>
            </a:extLst>
          </p:cNvPr>
          <p:cNvSpPr>
            <a:spLocks noGrp="1"/>
          </p:cNvSpPr>
          <p:nvPr>
            <p:ph type="title"/>
          </p:nvPr>
        </p:nvSpPr>
        <p:spPr>
          <a:xfrm>
            <a:off x="426368" y="274638"/>
            <a:ext cx="8229600" cy="1143000"/>
          </a:xfrm>
        </p:spPr>
        <p:txBody>
          <a:bodyPr/>
          <a:lstStyle/>
          <a:p>
            <a:r>
              <a:rPr lang="en-GB" dirty="0"/>
              <a:t>Miss Opportunity</a:t>
            </a:r>
          </a:p>
        </p:txBody>
      </p:sp>
      <p:pic>
        <p:nvPicPr>
          <p:cNvPr id="9" name="Content Placeholder 8" descr="A screenshot of a cell phone&#10;&#10;Description generated with very high confidence">
            <a:extLst>
              <a:ext uri="{FF2B5EF4-FFF2-40B4-BE49-F238E27FC236}">
                <a16:creationId xmlns:a16="http://schemas.microsoft.com/office/drawing/2014/main" id="{EDC01C8D-593E-449F-AA1A-FCB23910AE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444" y="1429200"/>
            <a:ext cx="5213448" cy="3910086"/>
          </a:xfrm>
        </p:spPr>
      </p:pic>
      <p:sp>
        <p:nvSpPr>
          <p:cNvPr id="4" name="Date Placeholder 3">
            <a:extLst>
              <a:ext uri="{FF2B5EF4-FFF2-40B4-BE49-F238E27FC236}">
                <a16:creationId xmlns:a16="http://schemas.microsoft.com/office/drawing/2014/main" id="{F632F306-BF11-4447-ACB4-67477155EDCD}"/>
              </a:ext>
            </a:extLst>
          </p:cNvPr>
          <p:cNvSpPr>
            <a:spLocks noGrp="1"/>
          </p:cNvSpPr>
          <p:nvPr>
            <p:ph type="dt" sz="half" idx="10"/>
          </p:nvPr>
        </p:nvSpPr>
        <p:spPr/>
        <p:txBody>
          <a:bodyPr/>
          <a:lstStyle/>
          <a:p>
            <a:r>
              <a:rPr lang="en-US"/>
              <a:t>Equality and DIversity: a facilitator’s guide</a:t>
            </a:r>
            <a:endParaRPr lang="en-GB" dirty="0"/>
          </a:p>
        </p:txBody>
      </p:sp>
      <p:sp>
        <p:nvSpPr>
          <p:cNvPr id="5" name="Footer Placeholder 4">
            <a:extLst>
              <a:ext uri="{FF2B5EF4-FFF2-40B4-BE49-F238E27FC236}">
                <a16:creationId xmlns:a16="http://schemas.microsoft.com/office/drawing/2014/main" id="{C62231E6-B714-475B-8776-993E81116287}"/>
              </a:ext>
            </a:extLst>
          </p:cNvPr>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a:extLst>
              <a:ext uri="{FF2B5EF4-FFF2-40B4-BE49-F238E27FC236}">
                <a16:creationId xmlns:a16="http://schemas.microsoft.com/office/drawing/2014/main" id="{D008588B-29B4-4879-B15F-66CC974FBC03}"/>
              </a:ext>
            </a:extLst>
          </p:cNvPr>
          <p:cNvSpPr>
            <a:spLocks noGrp="1"/>
          </p:cNvSpPr>
          <p:nvPr>
            <p:ph type="sldNum" sz="quarter" idx="12"/>
          </p:nvPr>
        </p:nvSpPr>
        <p:spPr/>
        <p:txBody>
          <a:bodyPr/>
          <a:lstStyle/>
          <a:p>
            <a:r>
              <a:rPr lang="en-GB"/>
              <a:t>© NHS England and Pilgrim Projects</a:t>
            </a:r>
            <a:endParaRPr lang="en-GB" dirty="0"/>
          </a:p>
        </p:txBody>
      </p:sp>
      <p:sp>
        <p:nvSpPr>
          <p:cNvPr id="7" name="Rectangle 6">
            <a:extLst>
              <a:ext uri="{FF2B5EF4-FFF2-40B4-BE49-F238E27FC236}">
                <a16:creationId xmlns:a16="http://schemas.microsoft.com/office/drawing/2014/main" id="{71D07EB9-D68E-46DD-BBBC-0B9F7DA083D4}"/>
              </a:ext>
            </a:extLst>
          </p:cNvPr>
          <p:cNvSpPr/>
          <p:nvPr/>
        </p:nvSpPr>
        <p:spPr>
          <a:xfrm>
            <a:off x="1336812" y="5681216"/>
            <a:ext cx="6408712" cy="369332"/>
          </a:xfrm>
          <a:prstGeom prst="rect">
            <a:avLst/>
          </a:prstGeom>
        </p:spPr>
        <p:txBody>
          <a:bodyPr wrap="square">
            <a:spAutoFit/>
          </a:bodyPr>
          <a:lstStyle/>
          <a:p>
            <a:r>
              <a:rPr lang="en-GB" dirty="0"/>
              <a:t>http://www.patientvoices.org.uk/flv/1201pv384s.htm</a:t>
            </a:r>
          </a:p>
        </p:txBody>
      </p:sp>
    </p:spTree>
    <p:extLst>
      <p:ext uri="{BB962C8B-B14F-4D97-AF65-F5344CB8AC3E}">
        <p14:creationId xmlns:p14="http://schemas.microsoft.com/office/powerpoint/2010/main" val="65209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1E4F-44CC-4CA0-9865-EB16D7C07F1F}"/>
              </a:ext>
            </a:extLst>
          </p:cNvPr>
          <p:cNvSpPr>
            <a:spLocks noGrp="1"/>
          </p:cNvSpPr>
          <p:nvPr>
            <p:ph type="title"/>
          </p:nvPr>
        </p:nvSpPr>
        <p:spPr>
          <a:xfrm>
            <a:off x="457200" y="274638"/>
            <a:ext cx="8229600" cy="1143000"/>
          </a:xfrm>
        </p:spPr>
        <p:txBody>
          <a:bodyPr/>
          <a:lstStyle/>
          <a:p>
            <a:r>
              <a:rPr lang="en-GB" dirty="0"/>
              <a:t>Litter or legacy?</a:t>
            </a:r>
          </a:p>
        </p:txBody>
      </p:sp>
      <p:pic>
        <p:nvPicPr>
          <p:cNvPr id="9" name="Content Placeholder 8" descr="A screenshot of a cell phone&#10;&#10;Description generated with very high confidence">
            <a:extLst>
              <a:ext uri="{FF2B5EF4-FFF2-40B4-BE49-F238E27FC236}">
                <a16:creationId xmlns:a16="http://schemas.microsoft.com/office/drawing/2014/main" id="{A92F577B-CD47-423C-AF96-4A1113CD3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700" y="1578384"/>
            <a:ext cx="5400600" cy="4050450"/>
          </a:xfrm>
        </p:spPr>
      </p:pic>
      <p:sp>
        <p:nvSpPr>
          <p:cNvPr id="4" name="Date Placeholder 3">
            <a:extLst>
              <a:ext uri="{FF2B5EF4-FFF2-40B4-BE49-F238E27FC236}">
                <a16:creationId xmlns:a16="http://schemas.microsoft.com/office/drawing/2014/main" id="{AB93C7AF-7EFB-4B0E-9E25-99030C80B428}"/>
              </a:ext>
            </a:extLst>
          </p:cNvPr>
          <p:cNvSpPr>
            <a:spLocks noGrp="1"/>
          </p:cNvSpPr>
          <p:nvPr>
            <p:ph type="dt" sz="half" idx="10"/>
          </p:nvPr>
        </p:nvSpPr>
        <p:spPr/>
        <p:txBody>
          <a:bodyPr/>
          <a:lstStyle/>
          <a:p>
            <a:r>
              <a:rPr lang="en-US"/>
              <a:t>Equality and DIversity: a facilitator’s guide</a:t>
            </a:r>
            <a:endParaRPr lang="en-GB" dirty="0"/>
          </a:p>
        </p:txBody>
      </p:sp>
      <p:sp>
        <p:nvSpPr>
          <p:cNvPr id="5" name="Footer Placeholder 4">
            <a:extLst>
              <a:ext uri="{FF2B5EF4-FFF2-40B4-BE49-F238E27FC236}">
                <a16:creationId xmlns:a16="http://schemas.microsoft.com/office/drawing/2014/main" id="{A78B85FD-75C7-4F11-AB74-15ABC180C4A3}"/>
              </a:ext>
            </a:extLst>
          </p:cNvPr>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a:extLst>
              <a:ext uri="{FF2B5EF4-FFF2-40B4-BE49-F238E27FC236}">
                <a16:creationId xmlns:a16="http://schemas.microsoft.com/office/drawing/2014/main" id="{180536DA-54E8-4097-B4CB-2100143B0B8A}"/>
              </a:ext>
            </a:extLst>
          </p:cNvPr>
          <p:cNvSpPr>
            <a:spLocks noGrp="1"/>
          </p:cNvSpPr>
          <p:nvPr>
            <p:ph type="sldNum" sz="quarter" idx="12"/>
          </p:nvPr>
        </p:nvSpPr>
        <p:spPr/>
        <p:txBody>
          <a:bodyPr/>
          <a:lstStyle/>
          <a:p>
            <a:r>
              <a:rPr lang="en-GB"/>
              <a:t>© NHS England and Pilgrim Projects</a:t>
            </a:r>
            <a:endParaRPr lang="en-GB" dirty="0"/>
          </a:p>
        </p:txBody>
      </p:sp>
      <p:sp>
        <p:nvSpPr>
          <p:cNvPr id="7" name="Rectangle 6">
            <a:extLst>
              <a:ext uri="{FF2B5EF4-FFF2-40B4-BE49-F238E27FC236}">
                <a16:creationId xmlns:a16="http://schemas.microsoft.com/office/drawing/2014/main" id="{09D7D195-43F0-4273-88A6-F04816DCF314}"/>
              </a:ext>
            </a:extLst>
          </p:cNvPr>
          <p:cNvSpPr/>
          <p:nvPr/>
        </p:nvSpPr>
        <p:spPr>
          <a:xfrm>
            <a:off x="1254460" y="5867980"/>
            <a:ext cx="6635080" cy="369332"/>
          </a:xfrm>
          <a:prstGeom prst="rect">
            <a:avLst/>
          </a:prstGeom>
        </p:spPr>
        <p:txBody>
          <a:bodyPr wrap="square">
            <a:spAutoFit/>
          </a:bodyPr>
          <a:lstStyle/>
          <a:p>
            <a:r>
              <a:rPr lang="en-GB" dirty="0"/>
              <a:t>http://www.patientvoices.org.uk/flv/1204pv384s.htm</a:t>
            </a:r>
          </a:p>
        </p:txBody>
      </p:sp>
    </p:spTree>
    <p:extLst>
      <p:ext uri="{BB962C8B-B14F-4D97-AF65-F5344CB8AC3E}">
        <p14:creationId xmlns:p14="http://schemas.microsoft.com/office/powerpoint/2010/main" val="314868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4FF3-AC71-4926-83AD-E3AA45B48D62}"/>
              </a:ext>
            </a:extLst>
          </p:cNvPr>
          <p:cNvSpPr>
            <a:spLocks noGrp="1"/>
          </p:cNvSpPr>
          <p:nvPr>
            <p:ph type="title"/>
          </p:nvPr>
        </p:nvSpPr>
        <p:spPr>
          <a:xfrm>
            <a:off x="457200" y="274638"/>
            <a:ext cx="8229600" cy="1143000"/>
          </a:xfrm>
        </p:spPr>
        <p:txBody>
          <a:bodyPr>
            <a:noAutofit/>
          </a:bodyPr>
          <a:lstStyle/>
          <a:p>
            <a:r>
              <a:rPr lang="en-GB" sz="3200" dirty="0"/>
              <a:t>Entertain and educate, persuade and inspire</a:t>
            </a:r>
          </a:p>
        </p:txBody>
      </p:sp>
      <p:pic>
        <p:nvPicPr>
          <p:cNvPr id="9" name="Content Placeholder 8" descr="A screenshot of a cell phone&#10;&#10;Description generated with high confidence">
            <a:extLst>
              <a:ext uri="{FF2B5EF4-FFF2-40B4-BE49-F238E27FC236}">
                <a16:creationId xmlns:a16="http://schemas.microsoft.com/office/drawing/2014/main" id="{1B5C0DBA-B4AF-4307-8B03-C192772B5D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700" y="1596672"/>
            <a:ext cx="5400600" cy="4050450"/>
          </a:xfrm>
        </p:spPr>
      </p:pic>
      <p:sp>
        <p:nvSpPr>
          <p:cNvPr id="4" name="Date Placeholder 3">
            <a:extLst>
              <a:ext uri="{FF2B5EF4-FFF2-40B4-BE49-F238E27FC236}">
                <a16:creationId xmlns:a16="http://schemas.microsoft.com/office/drawing/2014/main" id="{2D73052D-1EC6-4A67-BD19-898BD8C20B8D}"/>
              </a:ext>
            </a:extLst>
          </p:cNvPr>
          <p:cNvSpPr>
            <a:spLocks noGrp="1"/>
          </p:cNvSpPr>
          <p:nvPr>
            <p:ph type="dt" sz="half" idx="10"/>
          </p:nvPr>
        </p:nvSpPr>
        <p:spPr/>
        <p:txBody>
          <a:bodyPr/>
          <a:lstStyle/>
          <a:p>
            <a:r>
              <a:rPr lang="en-US"/>
              <a:t>Equality and DIversity: a facilitator’s guide</a:t>
            </a:r>
            <a:endParaRPr lang="en-GB" dirty="0"/>
          </a:p>
        </p:txBody>
      </p:sp>
      <p:sp>
        <p:nvSpPr>
          <p:cNvPr id="5" name="Footer Placeholder 4">
            <a:extLst>
              <a:ext uri="{FF2B5EF4-FFF2-40B4-BE49-F238E27FC236}">
                <a16:creationId xmlns:a16="http://schemas.microsoft.com/office/drawing/2014/main" id="{9664376F-0FE6-41E3-81A1-A5B5D4CB017D}"/>
              </a:ext>
            </a:extLst>
          </p:cNvPr>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a:extLst>
              <a:ext uri="{FF2B5EF4-FFF2-40B4-BE49-F238E27FC236}">
                <a16:creationId xmlns:a16="http://schemas.microsoft.com/office/drawing/2014/main" id="{07417E06-9ED5-46AB-BA26-9442A4E77130}"/>
              </a:ext>
            </a:extLst>
          </p:cNvPr>
          <p:cNvSpPr>
            <a:spLocks noGrp="1"/>
          </p:cNvSpPr>
          <p:nvPr>
            <p:ph type="sldNum" sz="quarter" idx="12"/>
          </p:nvPr>
        </p:nvSpPr>
        <p:spPr/>
        <p:txBody>
          <a:bodyPr/>
          <a:lstStyle/>
          <a:p>
            <a:r>
              <a:rPr lang="en-GB"/>
              <a:t>© NHS England and Pilgrim Projects</a:t>
            </a:r>
            <a:endParaRPr lang="en-GB" dirty="0"/>
          </a:p>
        </p:txBody>
      </p:sp>
      <p:sp>
        <p:nvSpPr>
          <p:cNvPr id="7" name="Rectangle 6">
            <a:extLst>
              <a:ext uri="{FF2B5EF4-FFF2-40B4-BE49-F238E27FC236}">
                <a16:creationId xmlns:a16="http://schemas.microsoft.com/office/drawing/2014/main" id="{3864D311-3A10-43E8-A58B-A747838BC21F}"/>
              </a:ext>
            </a:extLst>
          </p:cNvPr>
          <p:cNvSpPr/>
          <p:nvPr/>
        </p:nvSpPr>
        <p:spPr>
          <a:xfrm>
            <a:off x="1686508" y="5690546"/>
            <a:ext cx="5770984" cy="369332"/>
          </a:xfrm>
          <a:prstGeom prst="rect">
            <a:avLst/>
          </a:prstGeom>
        </p:spPr>
        <p:txBody>
          <a:bodyPr wrap="square">
            <a:spAutoFit/>
          </a:bodyPr>
          <a:lstStyle/>
          <a:p>
            <a:r>
              <a:rPr lang="en-GB" dirty="0">
                <a:hlinkClick r:id="rId3"/>
              </a:rPr>
              <a:t>http://www.patientvoices.org.uk/flv/1203pv384s.htm</a:t>
            </a:r>
            <a:r>
              <a:rPr lang="en-GB" dirty="0"/>
              <a:t> </a:t>
            </a:r>
          </a:p>
        </p:txBody>
      </p:sp>
    </p:spTree>
    <p:extLst>
      <p:ext uri="{BB962C8B-B14F-4D97-AF65-F5344CB8AC3E}">
        <p14:creationId xmlns:p14="http://schemas.microsoft.com/office/powerpoint/2010/main" val="316922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for reflection</a:t>
            </a:r>
          </a:p>
        </p:txBody>
      </p:sp>
      <p:sp>
        <p:nvSpPr>
          <p:cNvPr id="3" name="Content Placeholder 2"/>
          <p:cNvSpPr>
            <a:spLocks noGrp="1"/>
          </p:cNvSpPr>
          <p:nvPr>
            <p:ph idx="1"/>
          </p:nvPr>
        </p:nvSpPr>
        <p:spPr>
          <a:xfrm>
            <a:off x="457200" y="1600200"/>
            <a:ext cx="8229600" cy="4637112"/>
          </a:xfrm>
        </p:spPr>
        <p:txBody>
          <a:bodyPr>
            <a:normAutofit/>
          </a:bodyPr>
          <a:lstStyle/>
          <a:p>
            <a:r>
              <a:rPr lang="en-GB" dirty="0"/>
              <a:t>How do the stories illustrate the impact of equality and diversity in relation to situations inside and outside of work? </a:t>
            </a:r>
          </a:p>
          <a:p>
            <a:r>
              <a:rPr lang="en-GB" dirty="0"/>
              <a:t>What actions are illustrated in the stories in relation to challenges faced by people from different background working for the NHS? </a:t>
            </a:r>
          </a:p>
          <a:p>
            <a:r>
              <a:rPr lang="en-GB" dirty="0"/>
              <a:t>How might these stories promote equality and diversity?</a:t>
            </a:r>
          </a:p>
          <a:p>
            <a:endParaRPr lang="en-GB"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Tree>
    <p:extLst>
      <p:ext uri="{BB962C8B-B14F-4D97-AF65-F5344CB8AC3E}">
        <p14:creationId xmlns:p14="http://schemas.microsoft.com/office/powerpoint/2010/main" val="2770588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for reflection</a:t>
            </a:r>
          </a:p>
        </p:txBody>
      </p:sp>
      <p:sp>
        <p:nvSpPr>
          <p:cNvPr id="3" name="Content Placeholder 2"/>
          <p:cNvSpPr>
            <a:spLocks noGrp="1"/>
          </p:cNvSpPr>
          <p:nvPr>
            <p:ph idx="1"/>
          </p:nvPr>
        </p:nvSpPr>
        <p:spPr>
          <a:xfrm>
            <a:off x="457200" y="1600200"/>
            <a:ext cx="8229600" cy="4709120"/>
          </a:xfrm>
        </p:spPr>
        <p:txBody>
          <a:bodyPr>
            <a:normAutofit/>
          </a:bodyPr>
          <a:lstStyle/>
          <a:p>
            <a:r>
              <a:rPr lang="en-GB" dirty="0"/>
              <a:t>How do these stories/this story connect with your own values or the things that really matter to you? </a:t>
            </a:r>
          </a:p>
          <a:p>
            <a:r>
              <a:rPr lang="en-GB" dirty="0"/>
              <a:t>How might these stories encourage leaders to seize equality initiatives in the workplace?</a:t>
            </a:r>
          </a:p>
          <a:p>
            <a:r>
              <a:rPr lang="en-GB" dirty="0"/>
              <a:t>How do the stories focus attention on the difference that diversity in the workplace can make? </a:t>
            </a:r>
          </a:p>
          <a:p>
            <a:endParaRPr lang="en-GB" dirty="0"/>
          </a:p>
        </p:txBody>
      </p:sp>
      <p:sp>
        <p:nvSpPr>
          <p:cNvPr id="4" name="Date Placeholder 3"/>
          <p:cNvSpPr>
            <a:spLocks noGrp="1"/>
          </p:cNvSpPr>
          <p:nvPr>
            <p:ph type="dt" sz="half" idx="10"/>
          </p:nvPr>
        </p:nvSpPr>
        <p:spPr/>
        <p:txBody>
          <a:bodyPr/>
          <a:lstStyle/>
          <a:p>
            <a:r>
              <a:rPr lang="en-US"/>
              <a:t>Equality and DIversity: a facilitator’s guide</a:t>
            </a:r>
            <a:endParaRPr lang="en-GB" dirty="0"/>
          </a:p>
        </p:txBody>
      </p:sp>
      <p:sp>
        <p:nvSpPr>
          <p:cNvPr id="5" name="Footer Placeholder 4"/>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p:cNvSpPr>
            <a:spLocks noGrp="1"/>
          </p:cNvSpPr>
          <p:nvPr>
            <p:ph type="sldNum" sz="quarter" idx="12"/>
          </p:nvPr>
        </p:nvSpPr>
        <p:spPr/>
        <p:txBody>
          <a:bodyPr/>
          <a:lstStyle/>
          <a:p>
            <a:r>
              <a:rPr lang="en-GB"/>
              <a:t>© NHS England and Pilgrim Projects</a:t>
            </a:r>
            <a:endParaRPr lang="en-GB" dirty="0"/>
          </a:p>
        </p:txBody>
      </p:sp>
    </p:spTree>
    <p:extLst>
      <p:ext uri="{BB962C8B-B14F-4D97-AF65-F5344CB8AC3E}">
        <p14:creationId xmlns:p14="http://schemas.microsoft.com/office/powerpoint/2010/main" val="405334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for reflection</a:t>
            </a:r>
          </a:p>
        </p:txBody>
      </p:sp>
      <p:sp>
        <p:nvSpPr>
          <p:cNvPr id="3" name="Content Placeholder 2"/>
          <p:cNvSpPr>
            <a:spLocks noGrp="1"/>
          </p:cNvSpPr>
          <p:nvPr>
            <p:ph idx="1"/>
          </p:nvPr>
        </p:nvSpPr>
        <p:spPr>
          <a:xfrm>
            <a:off x="457200" y="1600200"/>
            <a:ext cx="8229600" cy="4637112"/>
          </a:xfrm>
        </p:spPr>
        <p:txBody>
          <a:bodyPr>
            <a:normAutofit fontScale="92500"/>
          </a:bodyPr>
          <a:lstStyle/>
          <a:p>
            <a:r>
              <a:rPr lang="en-GB" sz="2800" dirty="0"/>
              <a:t>What three things do these stories focus our attention on, in terms of what we should do next? </a:t>
            </a:r>
          </a:p>
          <a:p>
            <a:r>
              <a:rPr lang="en-GB" sz="2800" dirty="0"/>
              <a:t>Having seen “Assumptions”, what is the one thing you feel compelled to do immediately? </a:t>
            </a:r>
          </a:p>
          <a:p>
            <a:r>
              <a:rPr lang="en-GB" sz="2800" dirty="0"/>
              <a:t>Having seen “believe in me” and “not just pushing a wheelchair” what reasonable adjustments would you make to meet the needs of the employee and their carer</a:t>
            </a:r>
          </a:p>
          <a:p>
            <a:pPr lvl="0"/>
            <a:r>
              <a:rPr lang="en-GB" sz="2600" dirty="0"/>
              <a:t>Having seen “Label love” what is your understanding of intersectionality and the impact of being a minority within a minority. What would you do next if you were in Gilly’s shoes?</a:t>
            </a:r>
          </a:p>
          <a:p>
            <a:endParaRPr lang="en-GB" sz="3000"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Tree>
    <p:extLst>
      <p:ext uri="{BB962C8B-B14F-4D97-AF65-F5344CB8AC3E}">
        <p14:creationId xmlns:p14="http://schemas.microsoft.com/office/powerpoint/2010/main" val="31266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C436-929C-4693-A607-F4D1548AE6C3}"/>
              </a:ext>
            </a:extLst>
          </p:cNvPr>
          <p:cNvSpPr>
            <a:spLocks noGrp="1"/>
          </p:cNvSpPr>
          <p:nvPr>
            <p:ph type="title"/>
          </p:nvPr>
        </p:nvSpPr>
        <p:spPr/>
        <p:txBody>
          <a:bodyPr/>
          <a:lstStyle/>
          <a:p>
            <a:r>
              <a:rPr lang="en-GB" dirty="0"/>
              <a:t>Questions for reflection</a:t>
            </a:r>
          </a:p>
        </p:txBody>
      </p:sp>
      <p:sp>
        <p:nvSpPr>
          <p:cNvPr id="3" name="Content Placeholder 2">
            <a:extLst>
              <a:ext uri="{FF2B5EF4-FFF2-40B4-BE49-F238E27FC236}">
                <a16:creationId xmlns:a16="http://schemas.microsoft.com/office/drawing/2014/main" id="{F778E0B5-30A9-48EA-AD88-4E43A61BFBDA}"/>
              </a:ext>
            </a:extLst>
          </p:cNvPr>
          <p:cNvSpPr>
            <a:spLocks noGrp="1"/>
          </p:cNvSpPr>
          <p:nvPr>
            <p:ph idx="1"/>
          </p:nvPr>
        </p:nvSpPr>
        <p:spPr/>
        <p:txBody>
          <a:bodyPr>
            <a:normAutofit fontScale="92500" lnSpcReduction="10000"/>
          </a:bodyPr>
          <a:lstStyle/>
          <a:p>
            <a:pPr lvl="0"/>
            <a:r>
              <a:rPr lang="en-GB" dirty="0"/>
              <a:t>Having seen “Entertain and educate, persuade and inspire” how can personal stories be used to promote diversity and inclusion in the NHS?</a:t>
            </a:r>
          </a:p>
          <a:p>
            <a:r>
              <a:rPr lang="en-GB" dirty="0"/>
              <a:t> Having seen “Miss Opportunity” what can the NHS do to promote career opportunities for young people from BME backgrounds?</a:t>
            </a:r>
          </a:p>
          <a:p>
            <a:r>
              <a:rPr lang="en-GB"/>
              <a:t>Having </a:t>
            </a:r>
            <a:r>
              <a:rPr lang="en-GB" dirty="0"/>
              <a:t>seen “Where are you from” what is the impact of exploring similarities where there are perceived differences for people from BME backgrounds?</a:t>
            </a:r>
          </a:p>
          <a:p>
            <a:endParaRPr lang="en-GB" dirty="0"/>
          </a:p>
        </p:txBody>
      </p:sp>
      <p:sp>
        <p:nvSpPr>
          <p:cNvPr id="4" name="Date Placeholder 3">
            <a:extLst>
              <a:ext uri="{FF2B5EF4-FFF2-40B4-BE49-F238E27FC236}">
                <a16:creationId xmlns:a16="http://schemas.microsoft.com/office/drawing/2014/main" id="{1A40DC82-F8EC-4DEE-95A6-D11EDDF30EB4}"/>
              </a:ext>
            </a:extLst>
          </p:cNvPr>
          <p:cNvSpPr>
            <a:spLocks noGrp="1"/>
          </p:cNvSpPr>
          <p:nvPr>
            <p:ph type="dt" sz="half" idx="10"/>
          </p:nvPr>
        </p:nvSpPr>
        <p:spPr/>
        <p:txBody>
          <a:bodyPr/>
          <a:lstStyle/>
          <a:p>
            <a:r>
              <a:rPr lang="en-US"/>
              <a:t>Equality and DIversity: a facilitator’s guide</a:t>
            </a:r>
            <a:endParaRPr lang="en-GB" dirty="0"/>
          </a:p>
        </p:txBody>
      </p:sp>
      <p:sp>
        <p:nvSpPr>
          <p:cNvPr id="5" name="Footer Placeholder 4">
            <a:extLst>
              <a:ext uri="{FF2B5EF4-FFF2-40B4-BE49-F238E27FC236}">
                <a16:creationId xmlns:a16="http://schemas.microsoft.com/office/drawing/2014/main" id="{B914F6A2-48E8-47DF-A04F-7C3CB8D92FDD}"/>
              </a:ext>
            </a:extLst>
          </p:cNvPr>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a:extLst>
              <a:ext uri="{FF2B5EF4-FFF2-40B4-BE49-F238E27FC236}">
                <a16:creationId xmlns:a16="http://schemas.microsoft.com/office/drawing/2014/main" id="{4D687A5B-DFCA-4BC2-AA9B-00BF7F19F564}"/>
              </a:ext>
            </a:extLst>
          </p:cNvPr>
          <p:cNvSpPr>
            <a:spLocks noGrp="1"/>
          </p:cNvSpPr>
          <p:nvPr>
            <p:ph type="sldNum" sz="quarter" idx="12"/>
          </p:nvPr>
        </p:nvSpPr>
        <p:spPr/>
        <p:txBody>
          <a:bodyPr/>
          <a:lstStyle/>
          <a:p>
            <a:r>
              <a:rPr lang="en-GB"/>
              <a:t>© NHS England and Pilgrim Projects</a:t>
            </a:r>
            <a:endParaRPr lang="en-GB" dirty="0"/>
          </a:p>
        </p:txBody>
      </p:sp>
    </p:spTree>
    <p:extLst>
      <p:ext uri="{BB962C8B-B14F-4D97-AF65-F5344CB8AC3E}">
        <p14:creationId xmlns:p14="http://schemas.microsoft.com/office/powerpoint/2010/main" val="83824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Equality and DIversity: a facilitator’s guide</a:t>
            </a:r>
            <a:endParaRPr lang="en-GB"/>
          </a:p>
        </p:txBody>
      </p:sp>
      <p:sp>
        <p:nvSpPr>
          <p:cNvPr id="6" name="Footer Placeholder 5"/>
          <p:cNvSpPr>
            <a:spLocks noGrp="1"/>
          </p:cNvSpPr>
          <p:nvPr>
            <p:ph type="ftr" sz="quarter" idx="11"/>
          </p:nvPr>
        </p:nvSpPr>
        <p:spPr/>
        <p:txBody>
          <a:bodyPr/>
          <a:lstStyle/>
          <a:p>
            <a:r>
              <a:rPr lang="en-GB"/>
              <a:t>Part of the DNA of Care programme</a:t>
            </a:r>
          </a:p>
        </p:txBody>
      </p:sp>
      <p:sp>
        <p:nvSpPr>
          <p:cNvPr id="7" name="Slide Number Placeholder 6"/>
          <p:cNvSpPr>
            <a:spLocks noGrp="1"/>
          </p:cNvSpPr>
          <p:nvPr>
            <p:ph type="sldNum" sz="quarter" idx="12"/>
          </p:nvPr>
        </p:nvSpPr>
        <p:spPr/>
        <p:txBody>
          <a:bodyPr/>
          <a:lstStyle/>
          <a:p>
            <a:fld id="{9D303C62-83D2-41E2-B151-6D1B7FFBBB5B}" type="slidenum">
              <a:rPr lang="en-GB" smtClean="0"/>
              <a:t>3</a:t>
            </a:fld>
            <a:endParaRPr lang="en-GB"/>
          </a:p>
        </p:txBody>
      </p:sp>
      <p:pic>
        <p:nvPicPr>
          <p:cNvPr id="2050" name="Picture 2" descr="Image result for Equality equity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451367"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9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The </a:t>
            </a:r>
            <a:r>
              <a:rPr lang="en-GB" i="1" dirty="0">
                <a:solidFill>
                  <a:schemeClr val="tx1">
                    <a:lumMod val="65000"/>
                    <a:lumOff val="35000"/>
                  </a:schemeClr>
                </a:solidFill>
              </a:rPr>
              <a:t>DNA of Care</a:t>
            </a:r>
          </a:p>
        </p:txBody>
      </p:sp>
      <p:sp>
        <p:nvSpPr>
          <p:cNvPr id="3" name="Content Placeholder 2"/>
          <p:cNvSpPr>
            <a:spLocks noGrp="1"/>
          </p:cNvSpPr>
          <p:nvPr>
            <p:ph idx="1"/>
          </p:nvPr>
        </p:nvSpPr>
        <p:spPr>
          <a:xfrm>
            <a:off x="457200" y="1600200"/>
            <a:ext cx="5050904" cy="4709120"/>
          </a:xfrm>
        </p:spPr>
        <p:txBody>
          <a:bodyPr>
            <a:normAutofit/>
          </a:bodyPr>
          <a:lstStyle/>
          <a:p>
            <a:pPr marL="0" indent="0">
              <a:buNone/>
            </a:pPr>
            <a:r>
              <a:rPr lang="en-GB" sz="2800" i="1" dirty="0"/>
              <a:t>‘The intertwined relationship between patient care and staff well-being has been likened to the double helix. And so the stories we tell each other are like the DNA of care, transmitting information and shaping cultures, offering learning opportunities and, sometimes, healing.’</a:t>
            </a:r>
          </a:p>
          <a:p>
            <a:pPr marL="0" indent="0">
              <a:buNone/>
            </a:pPr>
            <a:r>
              <a:rPr lang="en-GB" sz="2200" dirty="0"/>
              <a:t>	Pip Hardy and Tony Sumner, 2016</a:t>
            </a:r>
          </a:p>
          <a:p>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962672"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pic>
        <p:nvPicPr>
          <p:cNvPr id="7" name="Picture 2" descr="\\WANDERER\server2000\Projects\Patient Voices II\PV Projects and workshops\NHS England\Staff stories\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05210" y="2395603"/>
            <a:ext cx="3792594" cy="246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5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Two sides of the same coin</a:t>
            </a:r>
          </a:p>
        </p:txBody>
      </p:sp>
      <p:sp>
        <p:nvSpPr>
          <p:cNvPr id="4" name="Date Placeholder 3"/>
          <p:cNvSpPr>
            <a:spLocks noGrp="1"/>
          </p:cNvSpPr>
          <p:nvPr>
            <p:ph type="dt" sz="half" idx="10"/>
          </p:nvPr>
        </p:nvSpPr>
        <p:spPr>
          <a:xfrm>
            <a:off x="457200" y="6356350"/>
            <a:ext cx="2962672"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pic>
        <p:nvPicPr>
          <p:cNvPr id="7" name="Picture 2" descr="C:\Users\kdeeny\AppData\Local\Microsoft\Windows\Temporary Internet Files\Content.Outlook\EWI7QWEZ\CrwGF0WXYAARYm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4000" contrast="42000"/>
                    </a14:imgEffect>
                  </a14:imgLayer>
                </a14:imgProps>
              </a:ext>
              <a:ext uri="{28A0092B-C50C-407E-A947-70E740481C1C}">
                <a14:useLocalDpi xmlns:a14="http://schemas.microsoft.com/office/drawing/2010/main" val="0"/>
              </a:ext>
            </a:extLst>
          </a:blip>
          <a:srcRect l="11313" r="16503"/>
          <a:stretch/>
        </p:blipFill>
        <p:spPr bwMode="auto">
          <a:xfrm>
            <a:off x="4054320" y="1628800"/>
            <a:ext cx="4590023" cy="38164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95536" y="1700808"/>
            <a:ext cx="3312368" cy="4248472"/>
          </a:xfrm>
        </p:spPr>
        <p:txBody>
          <a:bodyPr>
            <a:normAutofit fontScale="92500"/>
          </a:bodyPr>
          <a:lstStyle/>
          <a:p>
            <a:pPr marL="0" indent="0">
              <a:buNone/>
            </a:pPr>
            <a:r>
              <a:rPr lang="en-GB" sz="2600" b="1" dirty="0"/>
              <a:t>Staff experience drives patient experience.</a:t>
            </a:r>
          </a:p>
          <a:p>
            <a:pPr marL="0" indent="0"/>
            <a:endParaRPr lang="en-GB" sz="2600" dirty="0"/>
          </a:p>
          <a:p>
            <a:pPr marL="0" indent="0">
              <a:buNone/>
            </a:pPr>
            <a:r>
              <a:rPr lang="en-GB" sz="2700" i="1" dirty="0"/>
              <a:t>‘Focusing on this relationship could be the most important move for the healthcare system to make.’</a:t>
            </a:r>
          </a:p>
          <a:p>
            <a:pPr marL="0" indent="0">
              <a:buNone/>
            </a:pPr>
            <a:endParaRPr lang="en-GB" sz="2700" i="1" dirty="0"/>
          </a:p>
          <a:p>
            <a:pPr marL="0" indent="0">
              <a:buNone/>
            </a:pPr>
            <a:r>
              <a:rPr lang="en-GB" sz="2400" dirty="0"/>
              <a:t>	Karen </a:t>
            </a:r>
            <a:r>
              <a:rPr lang="en-GB" sz="2400" dirty="0" err="1"/>
              <a:t>Deeny</a:t>
            </a:r>
            <a:r>
              <a:rPr lang="en-GB" sz="2400" dirty="0"/>
              <a:t>, 2017</a:t>
            </a:r>
          </a:p>
          <a:p>
            <a:pPr marL="0" indent="0">
              <a:buNone/>
            </a:pPr>
            <a:endParaRPr lang="en-GB" sz="2600" b="1" dirty="0">
              <a:solidFill>
                <a:schemeClr val="bg2"/>
              </a:solidFill>
            </a:endParaRPr>
          </a:p>
        </p:txBody>
      </p:sp>
    </p:spTree>
    <p:extLst>
      <p:ext uri="{BB962C8B-B14F-4D97-AF65-F5344CB8AC3E}">
        <p14:creationId xmlns:p14="http://schemas.microsoft.com/office/powerpoint/2010/main" val="15753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to WRES</a:t>
            </a:r>
          </a:p>
        </p:txBody>
      </p:sp>
      <p:sp>
        <p:nvSpPr>
          <p:cNvPr id="3" name="Content Placeholder 2"/>
          <p:cNvSpPr>
            <a:spLocks noGrp="1"/>
          </p:cNvSpPr>
          <p:nvPr>
            <p:ph idx="1"/>
          </p:nvPr>
        </p:nvSpPr>
        <p:spPr/>
        <p:txBody>
          <a:bodyPr>
            <a:normAutofit fontScale="92500" lnSpcReduction="10000"/>
          </a:bodyPr>
          <a:lstStyle/>
          <a:p>
            <a:r>
              <a:rPr lang="en-GB" dirty="0"/>
              <a:t>Black and minority ethnic staff in the NHS have less favourable experiences and opportunities compared to white colleagues</a:t>
            </a:r>
          </a:p>
          <a:p>
            <a:r>
              <a:rPr lang="en-GB" dirty="0"/>
              <a:t>This has significant impact upon staff as well as upon the care for all patients</a:t>
            </a:r>
          </a:p>
          <a:p>
            <a:r>
              <a:rPr lang="en-GB" dirty="0"/>
              <a:t>Through behavioural and cultural change, the WRES programme supports healthcare organisations to understand their performance on workforce race equality, and supports them to continuously improve</a:t>
            </a:r>
          </a:p>
        </p:txBody>
      </p:sp>
      <p:sp>
        <p:nvSpPr>
          <p:cNvPr id="4" name="Date Placeholder 3"/>
          <p:cNvSpPr>
            <a:spLocks noGrp="1"/>
          </p:cNvSpPr>
          <p:nvPr>
            <p:ph type="dt" sz="half" idx="10"/>
          </p:nvPr>
        </p:nvSpPr>
        <p:spPr/>
        <p:txBody>
          <a:bodyPr/>
          <a:lstStyle/>
          <a:p>
            <a:r>
              <a:rPr lang="en-US"/>
              <a:t>Equality and DIversity: a facilitator’s guide</a:t>
            </a:r>
            <a:endParaRPr lang="en-GB" dirty="0"/>
          </a:p>
        </p:txBody>
      </p:sp>
      <p:sp>
        <p:nvSpPr>
          <p:cNvPr id="5" name="Footer Placeholder 4"/>
          <p:cNvSpPr>
            <a:spLocks noGrp="1"/>
          </p:cNvSpPr>
          <p:nvPr>
            <p:ph type="ftr" sz="quarter" idx="11"/>
          </p:nvPr>
        </p:nvSpPr>
        <p:spPr/>
        <p:txBody>
          <a:bodyPr/>
          <a:lstStyle/>
          <a:p>
            <a:r>
              <a:rPr lang="en-GB"/>
              <a:t>Part of the </a:t>
            </a:r>
            <a:r>
              <a:rPr lang="en-GB" i="1"/>
              <a:t>DNA of Care </a:t>
            </a:r>
            <a:r>
              <a:rPr lang="en-GB"/>
              <a:t>programme</a:t>
            </a:r>
            <a:endParaRPr lang="en-GB" dirty="0"/>
          </a:p>
        </p:txBody>
      </p:sp>
      <p:sp>
        <p:nvSpPr>
          <p:cNvPr id="6" name="Slide Number Placeholder 5"/>
          <p:cNvSpPr>
            <a:spLocks noGrp="1"/>
          </p:cNvSpPr>
          <p:nvPr>
            <p:ph type="sldNum" sz="quarter" idx="12"/>
          </p:nvPr>
        </p:nvSpPr>
        <p:spPr/>
        <p:txBody>
          <a:bodyPr/>
          <a:lstStyle/>
          <a:p>
            <a:r>
              <a:rPr lang="en-GB"/>
              <a:t>© NHS England and Pilgrim Projects</a:t>
            </a:r>
            <a:endParaRPr lang="en-GB" dirty="0"/>
          </a:p>
        </p:txBody>
      </p:sp>
    </p:spTree>
    <p:extLst>
      <p:ext uri="{BB962C8B-B14F-4D97-AF65-F5344CB8AC3E}">
        <p14:creationId xmlns:p14="http://schemas.microsoft.com/office/powerpoint/2010/main" val="131972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a:solidFill>
                  <a:schemeClr val="tx1">
                    <a:lumMod val="65000"/>
                    <a:lumOff val="35000"/>
                  </a:schemeClr>
                </a:solidFill>
              </a:rPr>
              <a:t>Background to LDEP</a:t>
            </a:r>
          </a:p>
        </p:txBody>
      </p:sp>
      <p:sp>
        <p:nvSpPr>
          <p:cNvPr id="3" name="Content Placeholder 2"/>
          <p:cNvSpPr>
            <a:spLocks noGrp="1"/>
          </p:cNvSpPr>
          <p:nvPr>
            <p:ph sz="half" idx="1"/>
          </p:nvPr>
        </p:nvSpPr>
        <p:spPr/>
        <p:txBody>
          <a:bodyPr/>
          <a:lstStyle/>
          <a:p>
            <a:endParaRPr lang="en-GB" dirty="0">
              <a:solidFill>
                <a:schemeClr val="tx1">
                  <a:lumMod val="65000"/>
                  <a:lumOff val="35000"/>
                </a:schemeClr>
              </a:solidFill>
            </a:endParaRPr>
          </a:p>
          <a:p>
            <a:pPr marL="0" indent="0">
              <a:buNone/>
            </a:pPr>
            <a:endParaRPr lang="en-GB" dirty="0">
              <a:solidFill>
                <a:schemeClr val="tx1">
                  <a:lumMod val="65000"/>
                  <a:lumOff val="35000"/>
                </a:schemeClr>
              </a:solidFill>
            </a:endParaRPr>
          </a:p>
        </p:txBody>
      </p:sp>
      <p:sp>
        <p:nvSpPr>
          <p:cNvPr id="7" name="Content Placeholder 6"/>
          <p:cNvSpPr>
            <a:spLocks noGrp="1"/>
          </p:cNvSpPr>
          <p:nvPr>
            <p:ph sz="half" idx="2"/>
          </p:nvPr>
        </p:nvSpPr>
        <p:spPr>
          <a:xfrm>
            <a:off x="755576" y="1600200"/>
            <a:ext cx="7931224" cy="4525963"/>
          </a:xfrm>
        </p:spPr>
        <p:txBody>
          <a:bodyPr>
            <a:noAutofit/>
          </a:bodyPr>
          <a:lstStyle/>
          <a:p>
            <a:r>
              <a:rPr lang="en-GB" sz="3000" dirty="0"/>
              <a:t>LDEP: Research has shown that by offering employment to people with learning disabilities they live longer and more fulfilled lives</a:t>
            </a:r>
          </a:p>
          <a:p>
            <a:r>
              <a:rPr lang="en-GB" sz="3000" dirty="0"/>
              <a:t>Long serving, enthusiastic and motivated employees</a:t>
            </a:r>
          </a:p>
          <a:p>
            <a:r>
              <a:rPr lang="en-GB" sz="3000" dirty="0"/>
              <a:t>We need to make the most of the range of talents, expertise and experience of a workforce that also represent the people that we serve.</a:t>
            </a:r>
          </a:p>
        </p:txBody>
      </p:sp>
      <p:sp>
        <p:nvSpPr>
          <p:cNvPr id="4" name="Date Placeholder 3"/>
          <p:cNvSpPr>
            <a:spLocks noGrp="1"/>
          </p:cNvSpPr>
          <p:nvPr>
            <p:ph type="dt" sz="half" idx="10"/>
          </p:nvPr>
        </p:nvSpPr>
        <p:spPr>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prstGeom prst="rect">
            <a:avLst/>
          </a:prstGeom>
        </p:spPr>
        <p:txBody>
          <a:bodyPr/>
          <a:lstStyle>
            <a:lvl1pPr algn="l">
              <a:defRPr/>
            </a:lvl1pPr>
          </a:lstStyle>
          <a:p>
            <a:r>
              <a:rPr lang="en-GB" dirty="0"/>
              <a:t>© NHS England and Pilgrim Projects</a:t>
            </a:r>
          </a:p>
        </p:txBody>
      </p:sp>
      <p:sp>
        <p:nvSpPr>
          <p:cNvPr id="8" name="Rectangle 7"/>
          <p:cNvSpPr/>
          <p:nvPr/>
        </p:nvSpPr>
        <p:spPr>
          <a:xfrm rot="16200000">
            <a:off x="8249930" y="5405159"/>
            <a:ext cx="1258678" cy="261610"/>
          </a:xfrm>
          <a:prstGeom prst="rect">
            <a:avLst/>
          </a:prstGeom>
        </p:spPr>
        <p:txBody>
          <a:bodyPr wrap="none">
            <a:spAutoFit/>
          </a:bodyPr>
          <a:lstStyle/>
          <a:p>
            <a:r>
              <a:rPr lang="en-GB" sz="1100" dirty="0">
                <a:solidFill>
                  <a:srgbClr val="626262"/>
                </a:solidFill>
              </a:rPr>
              <a:t>Photo © Pip Hardy</a:t>
            </a:r>
          </a:p>
        </p:txBody>
      </p:sp>
    </p:spTree>
    <p:extLst>
      <p:ext uri="{BB962C8B-B14F-4D97-AF65-F5344CB8AC3E}">
        <p14:creationId xmlns:p14="http://schemas.microsoft.com/office/powerpoint/2010/main" val="148008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Background to WDES</a:t>
            </a:r>
          </a:p>
        </p:txBody>
      </p:sp>
      <p:sp>
        <p:nvSpPr>
          <p:cNvPr id="9" name="Content Placeholder 8"/>
          <p:cNvSpPr>
            <a:spLocks noGrp="1"/>
          </p:cNvSpPr>
          <p:nvPr>
            <p:ph idx="1"/>
          </p:nvPr>
        </p:nvSpPr>
        <p:spPr/>
        <p:txBody>
          <a:bodyPr>
            <a:normAutofit fontScale="92500"/>
          </a:bodyPr>
          <a:lstStyle/>
          <a:p>
            <a:r>
              <a:rPr lang="en-GB" sz="2800" dirty="0"/>
              <a:t>2015 NHS England commissioned Middlesex and Bedfordshire Universities to research the </a:t>
            </a:r>
            <a:r>
              <a:rPr lang="en-GB" sz="2800" dirty="0">
                <a:hlinkClick r:id="rId2"/>
              </a:rPr>
              <a:t>Experiences of Staff with Disabilities in the NHS Workforce</a:t>
            </a:r>
            <a:endParaRPr lang="en-GB" sz="2800" dirty="0"/>
          </a:p>
          <a:p>
            <a:r>
              <a:rPr lang="en-GB" sz="2800" dirty="0"/>
              <a:t>Fewer staff with disabilities reported such on ESR than in the anonymous staff survey</a:t>
            </a:r>
          </a:p>
          <a:p>
            <a:r>
              <a:rPr lang="en-GB" sz="2800" dirty="0"/>
              <a:t>Disabled staff less satisfied with the quality of their  appraisal than non-disabled colleagues</a:t>
            </a:r>
          </a:p>
          <a:p>
            <a:r>
              <a:rPr lang="en-GB" sz="2800" dirty="0"/>
              <a:t>Staff with disabilities rate themselves as more dissatisfied with the recognition, support, responsibility and opportunities they have in their jobs</a:t>
            </a:r>
          </a:p>
        </p:txBody>
      </p:sp>
      <p:sp>
        <p:nvSpPr>
          <p:cNvPr id="5" name="Date Placeholder 4"/>
          <p:cNvSpPr>
            <a:spLocks noGrp="1"/>
          </p:cNvSpPr>
          <p:nvPr>
            <p:ph type="dt" sz="half" idx="10"/>
          </p:nvPr>
        </p:nvSpPr>
        <p:spPr/>
        <p:txBody>
          <a:bodyPr/>
          <a:lstStyle/>
          <a:p>
            <a:r>
              <a:rPr lang="en-US"/>
              <a:t>Equality and DIversity: a facilitator’s guide</a:t>
            </a:r>
            <a:endParaRPr lang="en-GB"/>
          </a:p>
        </p:txBody>
      </p:sp>
      <p:sp>
        <p:nvSpPr>
          <p:cNvPr id="6" name="Footer Placeholder 5"/>
          <p:cNvSpPr>
            <a:spLocks noGrp="1"/>
          </p:cNvSpPr>
          <p:nvPr>
            <p:ph type="ftr" sz="quarter" idx="11"/>
          </p:nvPr>
        </p:nvSpPr>
        <p:spPr/>
        <p:txBody>
          <a:bodyPr/>
          <a:lstStyle/>
          <a:p>
            <a:r>
              <a:rPr lang="en-GB"/>
              <a:t>Part of the DNA of Care programme</a:t>
            </a:r>
          </a:p>
        </p:txBody>
      </p:sp>
      <p:sp>
        <p:nvSpPr>
          <p:cNvPr id="7" name="Slide Number Placeholder 6"/>
          <p:cNvSpPr>
            <a:spLocks noGrp="1"/>
          </p:cNvSpPr>
          <p:nvPr>
            <p:ph type="sldNum" sz="quarter" idx="12"/>
          </p:nvPr>
        </p:nvSpPr>
        <p:spPr/>
        <p:txBody>
          <a:bodyPr/>
          <a:lstStyle/>
          <a:p>
            <a:fld id="{9D303C62-83D2-41E2-B151-6D1B7FFBBB5B}" type="slidenum">
              <a:rPr lang="en-GB" smtClean="0"/>
              <a:t>8</a:t>
            </a:fld>
            <a:endParaRPr lang="en-GB"/>
          </a:p>
        </p:txBody>
      </p:sp>
    </p:spTree>
    <p:extLst>
      <p:ext uri="{BB962C8B-B14F-4D97-AF65-F5344CB8AC3E}">
        <p14:creationId xmlns:p14="http://schemas.microsoft.com/office/powerpoint/2010/main" val="19444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1">
                    <a:lumMod val="65000"/>
                    <a:lumOff val="35000"/>
                  </a:schemeClr>
                </a:solidFill>
              </a:rPr>
              <a:t>The value of diversity in the workplace </a:t>
            </a:r>
          </a:p>
        </p:txBody>
      </p:sp>
      <p:sp>
        <p:nvSpPr>
          <p:cNvPr id="3" name="Content Placeholder 2"/>
          <p:cNvSpPr>
            <a:spLocks noGrp="1"/>
          </p:cNvSpPr>
          <p:nvPr>
            <p:ph idx="1"/>
          </p:nvPr>
        </p:nvSpPr>
        <p:spPr>
          <a:xfrm>
            <a:off x="457200" y="1600200"/>
            <a:ext cx="4258816" cy="4525963"/>
          </a:xfrm>
        </p:spPr>
        <p:txBody>
          <a:bodyPr>
            <a:normAutofit fontScale="92500" lnSpcReduction="10000"/>
          </a:bodyPr>
          <a:lstStyle/>
          <a:p>
            <a:r>
              <a:rPr lang="en-GB" sz="2600" i="1" dirty="0"/>
              <a:t>Some staff might experience difficulties in developing their careers</a:t>
            </a:r>
          </a:p>
          <a:p>
            <a:r>
              <a:rPr lang="en-GB" sz="2600" i="1" dirty="0"/>
              <a:t>Some staff might feel excluded from some occupations or grades</a:t>
            </a:r>
          </a:p>
          <a:p>
            <a:r>
              <a:rPr lang="en-GB" sz="2600" i="1" dirty="0"/>
              <a:t>Bullying and harassment can have a great adverse impact upon some types of staff than others</a:t>
            </a:r>
          </a:p>
          <a:p>
            <a:r>
              <a:rPr lang="en-GB" sz="2600" i="1" dirty="0"/>
              <a:t>Disciplinary process can focus on particular types of staff</a:t>
            </a:r>
          </a:p>
        </p:txBody>
      </p:sp>
      <p:sp>
        <p:nvSpPr>
          <p:cNvPr id="4" name="Date Placeholder 3"/>
          <p:cNvSpPr>
            <a:spLocks noGrp="1"/>
          </p:cNvSpPr>
          <p:nvPr>
            <p:ph type="dt" sz="half" idx="10"/>
          </p:nvPr>
        </p:nvSpPr>
        <p:spPr>
          <a:xfrm>
            <a:off x="457200" y="6356350"/>
            <a:ext cx="3034680" cy="365125"/>
          </a:xfrm>
          <a:prstGeom prst="rect">
            <a:avLst/>
          </a:prstGeom>
        </p:spPr>
        <p:txBody>
          <a:bodyPr/>
          <a:lstStyle>
            <a:lvl1pPr>
              <a:defRPr/>
            </a:lvl1pPr>
          </a:lstStyle>
          <a:p>
            <a:r>
              <a:rPr lang="en-US"/>
              <a:t>Equality and DIversity: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a:t>Part of the </a:t>
            </a:r>
            <a:r>
              <a:rPr lang="en-GB" i="1" dirty="0"/>
              <a:t>DNA of Care </a:t>
            </a:r>
            <a:r>
              <a:rPr lang="en-GB" dirty="0"/>
              <a:t>programme</a:t>
            </a:r>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a:t>© NHS England and Pilgrim Projects</a:t>
            </a:r>
          </a:p>
        </p:txBody>
      </p:sp>
      <p:sp>
        <p:nvSpPr>
          <p:cNvPr id="7" name="AutoShape 2" descr="Image result for wide open s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descr="C:\Users\Pip Hardy\Desktop\open_sea_summer-t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57" t="5233" r="2685" b="4385"/>
          <a:stretch/>
        </p:blipFill>
        <p:spPr bwMode="auto">
          <a:xfrm>
            <a:off x="4850780" y="1891698"/>
            <a:ext cx="4041700" cy="251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62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1613</Words>
  <Application>Microsoft Office PowerPoint</Application>
  <PresentationFormat>On-screen Show (4:3)</PresentationFormat>
  <Paragraphs>180</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Equality and Diversity</vt:lpstr>
      <vt:lpstr>Why does it matter?</vt:lpstr>
      <vt:lpstr>PowerPoint Presentation</vt:lpstr>
      <vt:lpstr>The DNA of Care</vt:lpstr>
      <vt:lpstr>Two sides of the same coin</vt:lpstr>
      <vt:lpstr>Background to WRES</vt:lpstr>
      <vt:lpstr>Background to LDEP</vt:lpstr>
      <vt:lpstr>Background to WDES</vt:lpstr>
      <vt:lpstr>The value of diversity in the workplace </vt:lpstr>
      <vt:lpstr>Equality and Diversity: why does it matter?</vt:lpstr>
      <vt:lpstr>Equality and Diversity Digital Stories</vt:lpstr>
      <vt:lpstr>Good enough</vt:lpstr>
      <vt:lpstr>Not just pushing a wheelchair</vt:lpstr>
      <vt:lpstr>Dare to Dream</vt:lpstr>
      <vt:lpstr>Assumptions</vt:lpstr>
      <vt:lpstr>Believe in me</vt:lpstr>
      <vt:lpstr>A future with autism?</vt:lpstr>
      <vt:lpstr>Winifred’s Journey</vt:lpstr>
      <vt:lpstr>Label love</vt:lpstr>
      <vt:lpstr>Why?</vt:lpstr>
      <vt:lpstr>Where are you from?</vt:lpstr>
      <vt:lpstr>Miss Opportunity</vt:lpstr>
      <vt:lpstr>Litter or legacy?</vt:lpstr>
      <vt:lpstr>Entertain and educate, persuade and inspire</vt:lpstr>
      <vt:lpstr>Questions for reflection</vt:lpstr>
      <vt:lpstr>Questions for reflection</vt:lpstr>
      <vt:lpstr>Questions for reflection</vt:lpstr>
      <vt:lpstr>Questions for reflection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dc:title>
  <dc:creator>Pip Hardy</dc:creator>
  <cp:lastModifiedBy>Michail Sanidas</cp:lastModifiedBy>
  <cp:revision>44</cp:revision>
  <cp:lastPrinted>2018-07-19T13:45:00Z</cp:lastPrinted>
  <dcterms:created xsi:type="dcterms:W3CDTF">2018-02-01T14:21:16Z</dcterms:created>
  <dcterms:modified xsi:type="dcterms:W3CDTF">2019-08-27T10:37:03Z</dcterms:modified>
</cp:coreProperties>
</file>